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60" r:id="rId6"/>
    <p:sldId id="261" r:id="rId7"/>
    <p:sldId id="290" r:id="rId8"/>
    <p:sldId id="291" r:id="rId9"/>
    <p:sldId id="294" r:id="rId10"/>
    <p:sldId id="295" r:id="rId11"/>
    <p:sldId id="296" r:id="rId12"/>
    <p:sldId id="297" r:id="rId13"/>
    <p:sldId id="298" r:id="rId14"/>
    <p:sldId id="317" r:id="rId15"/>
    <p:sldId id="318" r:id="rId16"/>
    <p:sldId id="319" r:id="rId17"/>
    <p:sldId id="321" r:id="rId18"/>
    <p:sldId id="322" r:id="rId19"/>
    <p:sldId id="323" r:id="rId20"/>
    <p:sldId id="324" r:id="rId21"/>
    <p:sldId id="327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5" r:id="rId39"/>
    <p:sldId id="346" r:id="rId40"/>
    <p:sldId id="347" r:id="rId41"/>
    <p:sldId id="348" r:id="rId42"/>
    <p:sldId id="349" r:id="rId43"/>
    <p:sldId id="350" r:id="rId44"/>
    <p:sldId id="351" r:id="rId45"/>
    <p:sldId id="352" r:id="rId46"/>
    <p:sldId id="353" r:id="rId47"/>
    <p:sldId id="264" r:id="rId48"/>
    <p:sldId id="265" r:id="rId49"/>
    <p:sldId id="308" r:id="rId50"/>
    <p:sldId id="309" r:id="rId51"/>
    <p:sldId id="310" r:id="rId52"/>
    <p:sldId id="361" r:id="rId53"/>
    <p:sldId id="312" r:id="rId54"/>
    <p:sldId id="362" r:id="rId55"/>
    <p:sldId id="315" r:id="rId56"/>
    <p:sldId id="360" r:id="rId57"/>
    <p:sldId id="359" r:id="rId58"/>
    <p:sldId id="357" r:id="rId59"/>
    <p:sldId id="358" r:id="rId60"/>
    <p:sldId id="354" r:id="rId61"/>
    <p:sldId id="355" r:id="rId62"/>
    <p:sldId id="356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>
        <p:scale>
          <a:sx n="110" d="100"/>
          <a:sy n="110" d="100"/>
        </p:scale>
        <p:origin x="456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29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66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25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91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047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614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449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02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77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844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740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B3C1C-1BA6-4ED5-962C-34F13E371F70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150C9-2F6D-4153-9974-15EA4723E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91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133600" y="758825"/>
            <a:ext cx="10058400" cy="3565525"/>
          </a:xfrm>
        </p:spPr>
        <p:txBody>
          <a:bodyPr/>
          <a:lstStyle/>
          <a:p>
            <a:r>
              <a:rPr lang="en-US" dirty="0" smtClean="0"/>
              <a:t>GIS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55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/>
          </p:cNvSpPr>
          <p:nvPr/>
        </p:nvSpPr>
        <p:spPr bwMode="auto">
          <a:xfrm>
            <a:off x="1318617" y="-62508"/>
            <a:ext cx="9563695" cy="7072313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grpSp>
        <p:nvGrpSpPr>
          <p:cNvPr id="73732" name="Group 4"/>
          <p:cNvGrpSpPr>
            <a:grpSpLocks/>
          </p:cNvGrpSpPr>
          <p:nvPr/>
        </p:nvGrpSpPr>
        <p:grpSpPr bwMode="auto">
          <a:xfrm>
            <a:off x="8203406" y="410765"/>
            <a:ext cx="1937742" cy="1294805"/>
            <a:chOff x="0" y="0"/>
            <a:chExt cx="1736" cy="1160"/>
          </a:xfrm>
        </p:grpSpPr>
        <p:sp>
          <p:nvSpPr>
            <p:cNvPr id="73730" name="Rectangle 2"/>
            <p:cNvSpPr>
              <a:spLocks/>
            </p:cNvSpPr>
            <p:nvPr/>
          </p:nvSpPr>
          <p:spPr bwMode="auto">
            <a:xfrm>
              <a:off x="48" y="40"/>
              <a:ext cx="1640" cy="102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73731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36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3733" name="Rectangle 5"/>
          <p:cNvSpPr>
            <a:spLocks noGrp="1" noChangeArrowheads="1"/>
          </p:cNvSpPr>
          <p:nvPr>
            <p:ph idx="1"/>
          </p:nvPr>
        </p:nvSpPr>
        <p:spPr>
          <a:xfrm>
            <a:off x="3265289" y="6223992"/>
            <a:ext cx="5652492" cy="1062633"/>
          </a:xfrm>
          <a:ln/>
        </p:spPr>
        <p:txBody>
          <a:bodyPr vert="horz" lIns="0" tIns="45720" rIns="116999" bIns="45720" rtlCol="0">
            <a:normAutofit/>
          </a:bodyPr>
          <a:lstStyle/>
          <a:p>
            <a:pPr marL="382847" indent="-342665" algn="ctr">
              <a:buNone/>
            </a:pPr>
            <a:r>
              <a:rPr lang="en-US" sz="1687"/>
              <a:t>Spatial analysis (e.g., buffer, spatial join)  </a:t>
            </a:r>
          </a:p>
        </p:txBody>
      </p:sp>
      <p:grpSp>
        <p:nvGrpSpPr>
          <p:cNvPr id="73736" name="Group 8"/>
          <p:cNvGrpSpPr>
            <a:grpSpLocks/>
          </p:cNvGrpSpPr>
          <p:nvPr/>
        </p:nvGrpSpPr>
        <p:grpSpPr bwMode="auto">
          <a:xfrm>
            <a:off x="2353345" y="2116336"/>
            <a:ext cx="7822406" cy="3884414"/>
            <a:chOff x="0" y="0"/>
            <a:chExt cx="7008" cy="3480"/>
          </a:xfrm>
        </p:grpSpPr>
        <p:sp>
          <p:nvSpPr>
            <p:cNvPr id="73734" name="Rectangle 6"/>
            <p:cNvSpPr>
              <a:spLocks/>
            </p:cNvSpPr>
            <p:nvPr/>
          </p:nvSpPr>
          <p:spPr bwMode="auto">
            <a:xfrm>
              <a:off x="104" y="80"/>
              <a:ext cx="6800" cy="32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73735" name="Picture 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008" cy="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3737" name="Picture 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0" t="15097" r="29762" b="15097"/>
          <a:stretch>
            <a:fillRect/>
          </a:stretch>
        </p:blipFill>
        <p:spPr bwMode="auto">
          <a:xfrm>
            <a:off x="2541984" y="2232422"/>
            <a:ext cx="3429000" cy="3509367"/>
          </a:xfrm>
          <a:prstGeom prst="rect">
            <a:avLst/>
          </a:prstGeom>
          <a:noFill/>
          <a:ln w="22225" cap="sq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099" dir="2700000" algn="ctr" rotWithShape="0">
              <a:schemeClr val="bg2">
                <a:alpha val="42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8" name="Rectangle 10"/>
          <p:cNvSpPr>
            <a:spLocks/>
          </p:cNvSpPr>
          <p:nvPr/>
        </p:nvSpPr>
        <p:spPr bwMode="auto">
          <a:xfrm>
            <a:off x="4295553" y="5427017"/>
            <a:ext cx="1338187" cy="151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40" bIns="0">
            <a:spAutoFit/>
          </a:bodyPr>
          <a:lstStyle/>
          <a:p>
            <a:pPr marL="40182"/>
            <a:r>
              <a:rPr lang="en-US" sz="984">
                <a:ea typeface="ＭＳ Ｐゴシック" charset="0"/>
                <a:cs typeface="Arial" charset="0"/>
              </a:rPr>
              <a:t>(Source: www.esri.com) </a:t>
            </a:r>
          </a:p>
        </p:txBody>
      </p:sp>
      <p:grpSp>
        <p:nvGrpSpPr>
          <p:cNvPr id="73741" name="Group 13"/>
          <p:cNvGrpSpPr>
            <a:grpSpLocks/>
          </p:cNvGrpSpPr>
          <p:nvPr/>
        </p:nvGrpSpPr>
        <p:grpSpPr bwMode="auto">
          <a:xfrm>
            <a:off x="8480227" y="535781"/>
            <a:ext cx="1446609" cy="910828"/>
            <a:chOff x="0" y="0"/>
            <a:chExt cx="1296" cy="816"/>
          </a:xfrm>
        </p:grpSpPr>
        <p:sp>
          <p:nvSpPr>
            <p:cNvPr id="73739" name="Freeform 11"/>
            <p:cNvSpPr>
              <a:spLocks/>
            </p:cNvSpPr>
            <p:nvPr/>
          </p:nvSpPr>
          <p:spPr bwMode="auto">
            <a:xfrm>
              <a:off x="0" y="0"/>
              <a:ext cx="1296" cy="816"/>
            </a:xfrm>
            <a:custGeom>
              <a:avLst/>
              <a:gdLst>
                <a:gd name="T0" fmla="*/ 409 w 21600"/>
                <a:gd name="T1" fmla="*/ 21600 h 21600"/>
                <a:gd name="T2" fmla="*/ 136 w 21600"/>
                <a:gd name="T3" fmla="*/ 20506 h 21600"/>
                <a:gd name="T4" fmla="*/ 0 w 21600"/>
                <a:gd name="T5" fmla="*/ 19998 h 21600"/>
                <a:gd name="T6" fmla="*/ 24 w 21600"/>
                <a:gd name="T7" fmla="*/ 6686 h 21600"/>
                <a:gd name="T8" fmla="*/ 12738 w 21600"/>
                <a:gd name="T9" fmla="*/ 0 h 21600"/>
                <a:gd name="T10" fmla="*/ 21600 w 21600"/>
                <a:gd name="T11" fmla="*/ 2865 h 21600"/>
                <a:gd name="T12" fmla="*/ 19288 w 21600"/>
                <a:gd name="T13" fmla="*/ 17670 h 21600"/>
                <a:gd name="T14" fmla="*/ 409 w 21600"/>
                <a:gd name="T15" fmla="*/ 21600 h 21600"/>
                <a:gd name="T16" fmla="*/ 409 w 21600"/>
                <a:gd name="T17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00" h="21600">
                  <a:moveTo>
                    <a:pt x="409" y="21600"/>
                  </a:moveTo>
                  <a:cubicBezTo>
                    <a:pt x="345" y="21122"/>
                    <a:pt x="273" y="20933"/>
                    <a:pt x="136" y="20506"/>
                  </a:cubicBezTo>
                  <a:cubicBezTo>
                    <a:pt x="80" y="20336"/>
                    <a:pt x="0" y="19998"/>
                    <a:pt x="0" y="19998"/>
                  </a:cubicBezTo>
                  <a:lnTo>
                    <a:pt x="24" y="6686"/>
                  </a:lnTo>
                  <a:lnTo>
                    <a:pt x="12738" y="0"/>
                  </a:lnTo>
                  <a:lnTo>
                    <a:pt x="21600" y="2865"/>
                  </a:lnTo>
                  <a:lnTo>
                    <a:pt x="19288" y="17670"/>
                  </a:lnTo>
                  <a:lnTo>
                    <a:pt x="409" y="21600"/>
                  </a:lnTo>
                  <a:close/>
                  <a:moveTo>
                    <a:pt x="409" y="21600"/>
                  </a:moveTo>
                </a:path>
              </a:pathLst>
            </a:custGeom>
            <a:solidFill>
              <a:srgbClr val="6F89F7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1266"/>
            </a:p>
          </p:txBody>
        </p:sp>
        <p:sp>
          <p:nvSpPr>
            <p:cNvPr id="73740" name="Freeform 12"/>
            <p:cNvSpPr>
              <a:spLocks/>
            </p:cNvSpPr>
            <p:nvPr/>
          </p:nvSpPr>
          <p:spPr bwMode="auto">
            <a:xfrm>
              <a:off x="282" y="178"/>
              <a:ext cx="696" cy="435"/>
            </a:xfrm>
            <a:custGeom>
              <a:avLst/>
              <a:gdLst>
                <a:gd name="T0" fmla="*/ 0 w 21600"/>
                <a:gd name="T1" fmla="*/ 18900 h 21600"/>
                <a:gd name="T2" fmla="*/ 10080 w 21600"/>
                <a:gd name="T3" fmla="*/ 0 h 21600"/>
                <a:gd name="T4" fmla="*/ 21600 w 21600"/>
                <a:gd name="T5" fmla="*/ 8100 h 21600"/>
                <a:gd name="T6" fmla="*/ 12240 w 21600"/>
                <a:gd name="T7" fmla="*/ 21600 h 21600"/>
                <a:gd name="T8" fmla="*/ 0 w 21600"/>
                <a:gd name="T9" fmla="*/ 18900 h 21600"/>
                <a:gd name="T10" fmla="*/ 0 w 21600"/>
                <a:gd name="T11" fmla="*/ 189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8900"/>
                  </a:moveTo>
                  <a:lnTo>
                    <a:pt x="10080" y="0"/>
                  </a:lnTo>
                  <a:lnTo>
                    <a:pt x="21600" y="8100"/>
                  </a:lnTo>
                  <a:lnTo>
                    <a:pt x="12240" y="21600"/>
                  </a:lnTo>
                  <a:lnTo>
                    <a:pt x="0" y="18900"/>
                  </a:lnTo>
                  <a:close/>
                  <a:moveTo>
                    <a:pt x="0" y="18900"/>
                  </a:moveTo>
                </a:path>
              </a:pathLst>
            </a:custGeom>
            <a:solidFill>
              <a:schemeClr val="accent1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1266"/>
            </a:p>
          </p:txBody>
        </p:sp>
      </p:grpSp>
      <p:pic>
        <p:nvPicPr>
          <p:cNvPr id="73742" name="Picture 1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97" t="28857" b="24615"/>
          <a:stretch>
            <a:fillRect/>
          </a:stretch>
        </p:blipFill>
        <p:spPr bwMode="auto">
          <a:xfrm>
            <a:off x="6346031" y="2232422"/>
            <a:ext cx="3675683" cy="3501554"/>
          </a:xfrm>
          <a:prstGeom prst="rect">
            <a:avLst/>
          </a:prstGeom>
          <a:noFill/>
          <a:ln w="15875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3"/>
          <p:cNvSpPr>
            <a:spLocks/>
          </p:cNvSpPr>
          <p:nvPr/>
        </p:nvSpPr>
        <p:spPr bwMode="auto">
          <a:xfrm>
            <a:off x="2211586" y="276821"/>
            <a:ext cx="7768828" cy="144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ctr"/>
          <a:lstStyle/>
          <a:p>
            <a:pPr marL="40182" algn="ctr">
              <a:lnSpc>
                <a:spcPct val="40000"/>
              </a:lnSpc>
            </a:pPr>
            <a:r>
              <a:rPr lang="en-US" sz="3797" b="1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Containment</a:t>
            </a:r>
          </a:p>
          <a:p>
            <a:pPr marL="40182" algn="ctr">
              <a:lnSpc>
                <a:spcPct val="40000"/>
              </a:lnSpc>
            </a:pPr>
            <a: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  <a:t/>
            </a:r>
            <a:b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</a:br>
            <a:r>
              <a:rPr lang="en-US" sz="1687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Examples</a:t>
            </a:r>
            <a: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  <a:t/>
            </a:r>
            <a:b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</a:br>
            <a:endParaRPr lang="en-US" sz="3516" dirty="0">
              <a:solidFill>
                <a:srgbClr val="008712"/>
              </a:solidFill>
              <a:latin typeface="Trebuchet MS Bold"/>
              <a:ea typeface="Apple SD 산돌고딕 Neo 일반체" charset="0"/>
              <a:cs typeface="Apple SD 산돌고딕 Neo 일반체" charset="0"/>
              <a:sym typeface="ChunkFive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94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254127" y="575965"/>
            <a:ext cx="5679281" cy="1169789"/>
          </a:xfrm>
        </p:spPr>
        <p:txBody>
          <a:bodyPr vert="horz" lIns="17859" tIns="17859" rIns="46038" bIns="17859" rtlCol="0" anchor="t">
            <a:normAutofit fontScale="90000"/>
          </a:bodyPr>
          <a:lstStyle/>
          <a:p>
            <a:pPr marL="27905"/>
            <a:r>
              <a:rPr lang="en-US" altLang="en-US" b="1" smtClean="0"/>
              <a:t>What You Need to Know About a GIS dataset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872258" y="2312789"/>
            <a:ext cx="8438555" cy="4509492"/>
          </a:xfrm>
        </p:spPr>
        <p:txBody>
          <a:bodyPr vert="horz" lIns="0" tIns="45720" rIns="41275" bIns="45720" rtlCol="0">
            <a:normAutofit/>
          </a:bodyPr>
          <a:lstStyle/>
          <a:p>
            <a:pPr marL="47996" indent="-39066">
              <a:buNone/>
            </a:pPr>
            <a:r>
              <a:rPr lang="en-US" altLang="en-US" dirty="0" smtClean="0">
                <a:solidFill>
                  <a:srgbClr val="000000"/>
                </a:solidFill>
                <a:latin typeface="Georgia Bold" panose="02040802050405020203" pitchFamily="18" charset="0"/>
                <a:sym typeface="Georgia Bold" panose="02040802050405020203" pitchFamily="18" charset="0"/>
              </a:rPr>
              <a:t>Any data layers to be used together in analysis, should be represented in the same:</a:t>
            </a:r>
            <a:endParaRPr lang="en-US" altLang="en-US" dirty="0" smtClean="0">
              <a:solidFill>
                <a:srgbClr val="000000"/>
              </a:solidFill>
              <a:latin typeface="Georgia Bold" panose="02040802050405020203" pitchFamily="18" charset="0"/>
              <a:ea typeface="ヒラギノ明朝 ProN W6" pitchFamily="-84" charset="-128"/>
              <a:sym typeface="Georgia Bold" panose="02040802050405020203" pitchFamily="18" charset="0"/>
            </a:endParaRPr>
          </a:p>
          <a:p>
            <a:pPr marL="47996" indent="-39066">
              <a:buNone/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marL="831548" lvl="2">
              <a:spcBef>
                <a:spcPct val="0"/>
              </a:spcBef>
              <a:buClrTx/>
              <a:buFont typeface="Georgia Bold" panose="02040802050405020203" pitchFamily="18" charset="0"/>
              <a:buChar char="‣"/>
            </a:pPr>
            <a:r>
              <a:rPr lang="en-US" altLang="en-US" sz="2400" dirty="0" smtClean="0">
                <a:solidFill>
                  <a:srgbClr val="000000"/>
                </a:solidFill>
              </a:rPr>
              <a:t>Projection</a:t>
            </a:r>
          </a:p>
          <a:p>
            <a:pPr marL="831548" lvl="2">
              <a:spcBef>
                <a:spcPct val="0"/>
              </a:spcBef>
              <a:buClrTx/>
              <a:buFont typeface="Georgia Bold" panose="02040802050405020203" pitchFamily="18" charset="0"/>
              <a:buChar char="‣"/>
            </a:pPr>
            <a:r>
              <a:rPr lang="en-US" altLang="en-US" sz="2400" b="1" dirty="0" smtClean="0">
                <a:solidFill>
                  <a:srgbClr val="000000"/>
                </a:solidFill>
              </a:rPr>
              <a:t>Coordinate system</a:t>
            </a:r>
          </a:p>
          <a:p>
            <a:pPr marL="831548" lvl="2">
              <a:spcBef>
                <a:spcPct val="0"/>
              </a:spcBef>
              <a:buClrTx/>
              <a:buFont typeface="Georgia Bold" panose="02040802050405020203" pitchFamily="18" charset="0"/>
              <a:buChar char="‣"/>
            </a:pPr>
            <a:r>
              <a:rPr lang="en-US" altLang="en-US" sz="2400" dirty="0" smtClean="0">
                <a:solidFill>
                  <a:srgbClr val="000000"/>
                </a:solidFill>
              </a:rPr>
              <a:t>Coordinate reference system</a:t>
            </a:r>
          </a:p>
          <a:p>
            <a:pPr marL="831548" lvl="2">
              <a:spcBef>
                <a:spcPct val="0"/>
              </a:spcBef>
              <a:buClrTx/>
              <a:buFont typeface="Georgia Bold" panose="02040802050405020203" pitchFamily="18" charset="0"/>
              <a:buChar char="‣"/>
            </a:pPr>
            <a:r>
              <a:rPr lang="en-US" altLang="en-US" sz="2400" b="1" dirty="0" smtClean="0">
                <a:solidFill>
                  <a:srgbClr val="000000"/>
                </a:solidFill>
              </a:rPr>
              <a:t>Datum</a:t>
            </a:r>
            <a:r>
              <a:rPr lang="en-US" altLang="en-US" sz="2400" dirty="0" smtClean="0">
                <a:solidFill>
                  <a:srgbClr val="000000"/>
                </a:solidFill>
              </a:rPr>
              <a:t> (Geoid, Spheroid, Ellipsoid and “realization”)  </a:t>
            </a:r>
          </a:p>
        </p:txBody>
      </p:sp>
    </p:spTree>
    <p:extLst>
      <p:ext uri="{BB962C8B-B14F-4D97-AF65-F5344CB8AC3E}">
        <p14:creationId xmlns:p14="http://schemas.microsoft.com/office/powerpoint/2010/main" val="385763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06391" y="410766"/>
            <a:ext cx="5339953" cy="1750219"/>
          </a:xfrm>
        </p:spPr>
        <p:txBody>
          <a:bodyPr vert="horz" lIns="26789" tIns="26789" rIns="42863" bIns="26789" rtlCol="0" anchor="t">
            <a:normAutofit/>
          </a:bodyPr>
          <a:lstStyle/>
          <a:p>
            <a:pPr marL="15626">
              <a:lnSpc>
                <a:spcPct val="90000"/>
              </a:lnSpc>
            </a:pPr>
            <a:r>
              <a:rPr lang="en-US" altLang="en-US" b="1" smtClean="0"/>
              <a:t>Map Projection</a:t>
            </a:r>
          </a:p>
        </p:txBody>
      </p:sp>
      <p:sp>
        <p:nvSpPr>
          <p:cNvPr id="8195" name="Rectangle 3"/>
          <p:cNvSpPr>
            <a:spLocks/>
          </p:cNvSpPr>
          <p:nvPr/>
        </p:nvSpPr>
        <p:spPr bwMode="auto">
          <a:xfrm>
            <a:off x="1907977" y="1223367"/>
            <a:ext cx="8474273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52388" bIns="0"/>
          <a:lstStyle>
            <a:lvl1pPr marL="73025">
              <a:spcBef>
                <a:spcPts val="9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1pPr>
            <a:lvl2pPr marL="742950" indent="-28575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2pPr>
            <a:lvl3pPr marL="1143000" indent="-22860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3pPr>
            <a:lvl4pPr marL="1600200" indent="-228600">
              <a:spcBef>
                <a:spcPts val="6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953">
                <a:solidFill>
                  <a:srgbClr val="000000"/>
                </a:solidFill>
                <a:latin typeface="Georgia Bold" panose="02040802050405020203" pitchFamily="18" charset="0"/>
                <a:ea typeface="MS PGothic" panose="020B0600070205080204" pitchFamily="34" charset="-128"/>
                <a:sym typeface="Georgia Bold" panose="02040802050405020203" pitchFamily="18" charset="0"/>
              </a:rPr>
              <a:t>Map Projection </a:t>
            </a:r>
            <a:r>
              <a:rPr lang="en-US" altLang="en-US" sz="2953">
                <a:solidFill>
                  <a:srgbClr val="000000"/>
                </a:solidFill>
                <a:ea typeface="MS PGothic" panose="020B0600070205080204" pitchFamily="34" charset="-128"/>
              </a:rPr>
              <a:t>- An orderly method used to represent all or part of a 3D globe on a 2D map.</a:t>
            </a:r>
          </a:p>
        </p:txBody>
      </p:sp>
      <p:grpSp>
        <p:nvGrpSpPr>
          <p:cNvPr id="8196" name="Group 6"/>
          <p:cNvGrpSpPr>
            <a:grpSpLocks/>
          </p:cNvGrpSpPr>
          <p:nvPr/>
        </p:nvGrpSpPr>
        <p:grpSpPr bwMode="auto">
          <a:xfrm>
            <a:off x="3520902" y="2419945"/>
            <a:ext cx="5223867" cy="3946922"/>
            <a:chOff x="0" y="0"/>
            <a:chExt cx="4680" cy="3536"/>
          </a:xfrm>
        </p:grpSpPr>
        <p:pic>
          <p:nvPicPr>
            <p:cNvPr id="8197" name="Picture 4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" y="96"/>
              <a:ext cx="4424" cy="3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80" cy="3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3238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4"/>
          <p:cNvGrpSpPr>
            <a:grpSpLocks/>
          </p:cNvGrpSpPr>
          <p:nvPr/>
        </p:nvGrpSpPr>
        <p:grpSpPr bwMode="auto">
          <a:xfrm>
            <a:off x="6246689" y="2071687"/>
            <a:ext cx="3375422" cy="2384227"/>
            <a:chOff x="0" y="0"/>
            <a:chExt cx="3024" cy="2136"/>
          </a:xfrm>
        </p:grpSpPr>
        <p:pic>
          <p:nvPicPr>
            <p:cNvPr id="27663" name="Picture 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" y="56"/>
              <a:ext cx="2880" cy="1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4" name="Picture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24" cy="2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51" name="Group 7"/>
          <p:cNvGrpSpPr>
            <a:grpSpLocks/>
          </p:cNvGrpSpPr>
          <p:nvPr/>
        </p:nvGrpSpPr>
        <p:grpSpPr bwMode="auto">
          <a:xfrm>
            <a:off x="1957090" y="2171031"/>
            <a:ext cx="3437930" cy="2143125"/>
            <a:chOff x="0" y="0"/>
            <a:chExt cx="3080" cy="1920"/>
          </a:xfrm>
        </p:grpSpPr>
        <p:pic>
          <p:nvPicPr>
            <p:cNvPr id="27661" name="Picture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" y="56"/>
              <a:ext cx="2941" cy="1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2" name="Picture 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80" cy="1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2" name="Rectangle 8"/>
          <p:cNvSpPr>
            <a:spLocks/>
          </p:cNvSpPr>
          <p:nvPr/>
        </p:nvSpPr>
        <p:spPr bwMode="auto">
          <a:xfrm>
            <a:off x="1793007" y="3277195"/>
            <a:ext cx="1214438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1275" bIns="0"/>
          <a:lstStyle>
            <a:lvl1pPr marL="57150">
              <a:spcBef>
                <a:spcPts val="9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1pPr>
            <a:lvl2pPr marL="742950" indent="-28575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2pPr>
            <a:lvl3pPr marL="1143000" indent="-22860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3pPr>
            <a:lvl4pPr marL="1600200" indent="-228600">
              <a:spcBef>
                <a:spcPts val="6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9pPr>
          </a:lstStyle>
          <a:p>
            <a:pPr algn="ctr">
              <a:spcBef>
                <a:spcPts val="949"/>
              </a:spcBef>
              <a:buClrTx/>
              <a:buSzTx/>
              <a:buNone/>
            </a:pPr>
            <a:r>
              <a:rPr lang="en-US" altLang="en-US" sz="1547">
                <a:solidFill>
                  <a:srgbClr val="000000"/>
                </a:solidFill>
                <a:latin typeface="Trebuchet MS Bold" panose="020B0703020202020204" pitchFamily="34" charset="0"/>
                <a:ea typeface="MS PGothic" panose="020B0600070205080204" pitchFamily="34" charset="-128"/>
                <a:sym typeface="Trebuchet MS Bold" panose="020B0703020202020204" pitchFamily="34" charset="0"/>
              </a:rPr>
              <a:t>Los </a:t>
            </a:r>
            <a:r>
              <a:rPr lang="en-US" altLang="en-US" sz="1547">
                <a:solidFill>
                  <a:srgbClr val="000000"/>
                </a:solidFill>
                <a:latin typeface="MS PGothic" panose="020B0600070205080204" pitchFamily="34" charset="-128"/>
                <a:ea typeface="Apple SD 산돌고딕 Neo 일반체" pitchFamily="-84" charset="-127"/>
                <a:sym typeface="MS PGothic" panose="020B0600070205080204" pitchFamily="34" charset="-128"/>
              </a:rPr>
              <a:t/>
            </a:r>
            <a:br>
              <a:rPr lang="en-US" altLang="en-US" sz="1547">
                <a:solidFill>
                  <a:srgbClr val="000000"/>
                </a:solidFill>
                <a:latin typeface="MS PGothic" panose="020B0600070205080204" pitchFamily="34" charset="-128"/>
                <a:ea typeface="Apple SD 산돌고딕 Neo 일반체" pitchFamily="-84" charset="-127"/>
                <a:sym typeface="MS PGothic" panose="020B0600070205080204" pitchFamily="34" charset="-128"/>
              </a:rPr>
            </a:br>
            <a:r>
              <a:rPr lang="en-US" altLang="en-US" sz="1547">
                <a:solidFill>
                  <a:srgbClr val="000000"/>
                </a:solidFill>
                <a:latin typeface="Trebuchet MS Bold" panose="020B0703020202020204" pitchFamily="34" charset="0"/>
                <a:ea typeface="MS PGothic" panose="020B0600070205080204" pitchFamily="34" charset="-128"/>
                <a:sym typeface="Trebuchet MS Bold" panose="020B0703020202020204" pitchFamily="34" charset="0"/>
              </a:rPr>
              <a:t>Angeles</a:t>
            </a:r>
          </a:p>
        </p:txBody>
      </p:sp>
      <p:sp>
        <p:nvSpPr>
          <p:cNvPr id="27653" name="Rectangle 9"/>
          <p:cNvSpPr>
            <a:spLocks/>
          </p:cNvSpPr>
          <p:nvPr/>
        </p:nvSpPr>
        <p:spPr bwMode="auto">
          <a:xfrm>
            <a:off x="4685110" y="2955727"/>
            <a:ext cx="1875234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1275" bIns="0"/>
          <a:lstStyle>
            <a:lvl1pPr marL="57150">
              <a:spcBef>
                <a:spcPts val="9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1pPr>
            <a:lvl2pPr marL="742950" indent="-28575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2pPr>
            <a:lvl3pPr marL="1143000" indent="-22860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3pPr>
            <a:lvl4pPr marL="1600200" indent="-228600">
              <a:spcBef>
                <a:spcPts val="6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9pPr>
          </a:lstStyle>
          <a:p>
            <a:pPr algn="ctr">
              <a:spcBef>
                <a:spcPts val="949"/>
              </a:spcBef>
              <a:buClrTx/>
              <a:buSzTx/>
              <a:buNone/>
            </a:pPr>
            <a:r>
              <a:rPr lang="en-US" altLang="en-US" sz="1547">
                <a:solidFill>
                  <a:srgbClr val="000000"/>
                </a:solidFill>
                <a:latin typeface="Trebuchet MS Bold" panose="020B0703020202020204" pitchFamily="34" charset="0"/>
                <a:ea typeface="MS PGothic" panose="020B0600070205080204" pitchFamily="34" charset="-128"/>
                <a:sym typeface="Trebuchet MS Bold" panose="020B0703020202020204" pitchFamily="34" charset="0"/>
              </a:rPr>
              <a:t>New York</a:t>
            </a:r>
          </a:p>
        </p:txBody>
      </p:sp>
      <p:sp>
        <p:nvSpPr>
          <p:cNvPr id="27654" name="Rectangle 10"/>
          <p:cNvSpPr>
            <a:spLocks/>
          </p:cNvSpPr>
          <p:nvPr/>
        </p:nvSpPr>
        <p:spPr bwMode="auto">
          <a:xfrm>
            <a:off x="5874990" y="3554016"/>
            <a:ext cx="1214438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1275" bIns="0"/>
          <a:lstStyle>
            <a:lvl1pPr marL="57150">
              <a:spcBef>
                <a:spcPts val="9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1pPr>
            <a:lvl2pPr marL="742950" indent="-28575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2pPr>
            <a:lvl3pPr marL="1143000" indent="-22860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3pPr>
            <a:lvl4pPr marL="1600200" indent="-228600">
              <a:spcBef>
                <a:spcPts val="6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9pPr>
          </a:lstStyle>
          <a:p>
            <a:pPr algn="ctr">
              <a:spcBef>
                <a:spcPts val="949"/>
              </a:spcBef>
              <a:buClrTx/>
              <a:buSzTx/>
              <a:buNone/>
            </a:pPr>
            <a:r>
              <a:rPr lang="en-US" altLang="en-US" sz="1547">
                <a:solidFill>
                  <a:srgbClr val="000000"/>
                </a:solidFill>
                <a:latin typeface="Trebuchet MS Bold" panose="020B0703020202020204" pitchFamily="34" charset="0"/>
                <a:ea typeface="MS PGothic" panose="020B0600070205080204" pitchFamily="34" charset="-128"/>
                <a:sym typeface="Trebuchet MS Bold" panose="020B0703020202020204" pitchFamily="34" charset="0"/>
              </a:rPr>
              <a:t>Los </a:t>
            </a:r>
            <a:r>
              <a:rPr lang="en-US" altLang="en-US" sz="1547">
                <a:solidFill>
                  <a:srgbClr val="000000"/>
                </a:solidFill>
                <a:latin typeface="MS PGothic" panose="020B0600070205080204" pitchFamily="34" charset="-128"/>
                <a:ea typeface="Apple SD 산돌고딕 Neo 일반체" pitchFamily="-84" charset="-127"/>
                <a:sym typeface="MS PGothic" panose="020B0600070205080204" pitchFamily="34" charset="-128"/>
              </a:rPr>
              <a:t/>
            </a:r>
            <a:br>
              <a:rPr lang="en-US" altLang="en-US" sz="1547">
                <a:solidFill>
                  <a:srgbClr val="000000"/>
                </a:solidFill>
                <a:latin typeface="MS PGothic" panose="020B0600070205080204" pitchFamily="34" charset="-128"/>
                <a:ea typeface="Apple SD 산돌고딕 Neo 일반체" pitchFamily="-84" charset="-127"/>
                <a:sym typeface="MS PGothic" panose="020B0600070205080204" pitchFamily="34" charset="-128"/>
              </a:rPr>
            </a:br>
            <a:r>
              <a:rPr lang="en-US" altLang="en-US" sz="1547">
                <a:solidFill>
                  <a:srgbClr val="000000"/>
                </a:solidFill>
                <a:latin typeface="Trebuchet MS Bold" panose="020B0703020202020204" pitchFamily="34" charset="0"/>
                <a:ea typeface="MS PGothic" panose="020B0600070205080204" pitchFamily="34" charset="-128"/>
                <a:sym typeface="Trebuchet MS Bold" panose="020B0703020202020204" pitchFamily="34" charset="0"/>
              </a:rPr>
              <a:t>Angeles</a:t>
            </a:r>
          </a:p>
        </p:txBody>
      </p:sp>
      <p:sp>
        <p:nvSpPr>
          <p:cNvPr id="27655" name="Rectangle 11"/>
          <p:cNvSpPr>
            <a:spLocks/>
          </p:cNvSpPr>
          <p:nvPr/>
        </p:nvSpPr>
        <p:spPr bwMode="auto">
          <a:xfrm>
            <a:off x="9051727" y="2952378"/>
            <a:ext cx="1705570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1275" bIns="0"/>
          <a:lstStyle>
            <a:lvl1pPr marL="57150">
              <a:spcBef>
                <a:spcPts val="9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1pPr>
            <a:lvl2pPr marL="742950" indent="-28575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2pPr>
            <a:lvl3pPr marL="1143000" indent="-22860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3pPr>
            <a:lvl4pPr marL="1600200" indent="-228600">
              <a:spcBef>
                <a:spcPts val="6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9pPr>
          </a:lstStyle>
          <a:p>
            <a:pPr algn="ctr">
              <a:spcBef>
                <a:spcPts val="949"/>
              </a:spcBef>
              <a:buClrTx/>
              <a:buSzTx/>
              <a:buNone/>
            </a:pPr>
            <a:r>
              <a:rPr lang="en-US" altLang="en-US" sz="1547">
                <a:solidFill>
                  <a:srgbClr val="000000"/>
                </a:solidFill>
                <a:latin typeface="Trebuchet MS Bold" panose="020B0703020202020204" pitchFamily="34" charset="0"/>
                <a:ea typeface="MS PGothic" panose="020B0600070205080204" pitchFamily="34" charset="-128"/>
                <a:sym typeface="Trebuchet MS Bold" panose="020B0703020202020204" pitchFamily="34" charset="0"/>
              </a:rPr>
              <a:t>New York</a:t>
            </a:r>
          </a:p>
        </p:txBody>
      </p:sp>
      <p:sp>
        <p:nvSpPr>
          <p:cNvPr id="27656" name="Rectangle 12"/>
          <p:cNvSpPr>
            <a:spLocks/>
          </p:cNvSpPr>
          <p:nvPr/>
        </p:nvSpPr>
        <p:spPr bwMode="auto">
          <a:xfrm>
            <a:off x="2187029" y="4590976"/>
            <a:ext cx="2973586" cy="55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1275" bIns="0"/>
          <a:lstStyle>
            <a:lvl1pPr marL="57150">
              <a:spcBef>
                <a:spcPts val="9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1pPr>
            <a:lvl2pPr marL="742950" indent="-28575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2pPr>
            <a:lvl3pPr marL="1143000" indent="-22860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3pPr>
            <a:lvl4pPr marL="1600200" indent="-228600">
              <a:spcBef>
                <a:spcPts val="6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9pPr>
          </a:lstStyle>
          <a:p>
            <a:pPr algn="ctr">
              <a:spcBef>
                <a:spcPts val="1046"/>
              </a:spcBef>
              <a:buClrTx/>
              <a:buSzTx/>
              <a:buNone/>
            </a:pPr>
            <a:r>
              <a:rPr lang="en-US" altLang="en-US" sz="1687">
                <a:solidFill>
                  <a:srgbClr val="000000"/>
                </a:solidFill>
                <a:ea typeface="MS PGothic" panose="020B0600070205080204" pitchFamily="34" charset="-128"/>
              </a:rPr>
              <a:t>Projection: </a:t>
            </a:r>
            <a:r>
              <a:rPr lang="en-US" altLang="en-US" sz="1687">
                <a:solidFill>
                  <a:srgbClr val="000000"/>
                </a:solidFill>
                <a:latin typeface="Georgia Bold" panose="02040802050405020203" pitchFamily="18" charset="0"/>
                <a:ea typeface="MS PGothic" panose="020B0600070205080204" pitchFamily="34" charset="-128"/>
                <a:sym typeface="Georgia Bold" panose="02040802050405020203" pitchFamily="18" charset="0"/>
              </a:rPr>
              <a:t>Mercator</a:t>
            </a:r>
            <a:r>
              <a:rPr lang="en-US" altLang="en-US" sz="1687">
                <a:solidFill>
                  <a:srgbClr val="000000"/>
                </a:solidFill>
              </a:rPr>
              <a:t/>
            </a:r>
            <a:br>
              <a:rPr lang="en-US" altLang="en-US" sz="1687">
                <a:solidFill>
                  <a:srgbClr val="000000"/>
                </a:solidFill>
              </a:rPr>
            </a:br>
            <a:r>
              <a:rPr lang="en-US" altLang="en-US" sz="1687">
                <a:solidFill>
                  <a:srgbClr val="000000"/>
                </a:solidFill>
              </a:rPr>
              <a:t>Distance:</a:t>
            </a:r>
            <a:r>
              <a:rPr lang="en-US" altLang="en-US" sz="1687">
                <a:solidFill>
                  <a:srgbClr val="000000"/>
                </a:solidFill>
                <a:latin typeface="Georgia Bold" panose="02040802050405020203" pitchFamily="18" charset="0"/>
                <a:ea typeface="MS PGothic" panose="020B0600070205080204" pitchFamily="34" charset="-128"/>
                <a:sym typeface="Georgia Bold" panose="02040802050405020203" pitchFamily="18" charset="0"/>
              </a:rPr>
              <a:t> 3,124.67 miles</a:t>
            </a:r>
          </a:p>
        </p:txBody>
      </p:sp>
      <p:sp>
        <p:nvSpPr>
          <p:cNvPr id="27657" name="Rectangle 13"/>
          <p:cNvSpPr>
            <a:spLocks/>
          </p:cNvSpPr>
          <p:nvPr/>
        </p:nvSpPr>
        <p:spPr bwMode="auto">
          <a:xfrm>
            <a:off x="5946428" y="4590976"/>
            <a:ext cx="3964781" cy="55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1275" bIns="0"/>
          <a:lstStyle>
            <a:lvl1pPr marL="57150">
              <a:spcBef>
                <a:spcPts val="9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1pPr>
            <a:lvl2pPr marL="742950" indent="-28575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2pPr>
            <a:lvl3pPr marL="1143000" indent="-22860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3pPr>
            <a:lvl4pPr marL="1600200" indent="-228600">
              <a:spcBef>
                <a:spcPts val="6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9pPr>
          </a:lstStyle>
          <a:p>
            <a:pPr algn="ctr">
              <a:spcBef>
                <a:spcPts val="1046"/>
              </a:spcBef>
              <a:buClrTx/>
              <a:buSzTx/>
              <a:buNone/>
            </a:pPr>
            <a:r>
              <a:rPr lang="en-US" altLang="en-US" sz="1687">
                <a:solidFill>
                  <a:srgbClr val="000000"/>
                </a:solidFill>
                <a:ea typeface="MS PGothic" panose="020B0600070205080204" pitchFamily="34" charset="-128"/>
              </a:rPr>
              <a:t>Projection: </a:t>
            </a:r>
            <a:r>
              <a:rPr lang="en-US" altLang="en-US" sz="1687">
                <a:solidFill>
                  <a:srgbClr val="000000"/>
                </a:solidFill>
                <a:latin typeface="Georgia Bold" panose="02040802050405020203" pitchFamily="18" charset="0"/>
                <a:ea typeface="MS PGothic" panose="020B0600070205080204" pitchFamily="34" charset="-128"/>
                <a:sym typeface="Georgia Bold" panose="02040802050405020203" pitchFamily="18" charset="0"/>
              </a:rPr>
              <a:t>Albers Equal Area</a:t>
            </a:r>
            <a:r>
              <a:rPr lang="en-US" altLang="en-US" sz="1687">
                <a:solidFill>
                  <a:srgbClr val="000000"/>
                </a:solidFill>
              </a:rPr>
              <a:t/>
            </a:r>
            <a:br>
              <a:rPr lang="en-US" altLang="en-US" sz="1687">
                <a:solidFill>
                  <a:srgbClr val="000000"/>
                </a:solidFill>
              </a:rPr>
            </a:br>
            <a:r>
              <a:rPr lang="en-US" altLang="en-US" sz="1687">
                <a:solidFill>
                  <a:srgbClr val="000000"/>
                </a:solidFill>
              </a:rPr>
              <a:t>Distance:</a:t>
            </a:r>
            <a:r>
              <a:rPr lang="en-US" altLang="en-US" sz="1687">
                <a:solidFill>
                  <a:srgbClr val="000000"/>
                </a:solidFill>
                <a:latin typeface="Georgia Bold" panose="02040802050405020203" pitchFamily="18" charset="0"/>
                <a:ea typeface="MS PGothic" panose="020B0600070205080204" pitchFamily="34" charset="-128"/>
                <a:sym typeface="Georgia Bold" panose="02040802050405020203" pitchFamily="18" charset="0"/>
              </a:rPr>
              <a:t> 2,455.03 miles</a:t>
            </a:r>
          </a:p>
        </p:txBody>
      </p:sp>
      <p:sp>
        <p:nvSpPr>
          <p:cNvPr id="27658" name="Line 14"/>
          <p:cNvSpPr>
            <a:spLocks noChangeShapeType="1"/>
          </p:cNvSpPr>
          <p:nvPr/>
        </p:nvSpPr>
        <p:spPr bwMode="auto">
          <a:xfrm rot="10800000" flipH="1">
            <a:off x="2415853" y="2994795"/>
            <a:ext cx="2520404" cy="53689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7659" name="Line 15"/>
          <p:cNvSpPr>
            <a:spLocks noChangeShapeType="1"/>
          </p:cNvSpPr>
          <p:nvPr/>
        </p:nvSpPr>
        <p:spPr bwMode="auto">
          <a:xfrm rot="10800000" flipH="1">
            <a:off x="6669733" y="2956843"/>
            <a:ext cx="2521521" cy="5000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7660" name="Rectangle 16"/>
          <p:cNvSpPr>
            <a:spLocks/>
          </p:cNvSpPr>
          <p:nvPr/>
        </p:nvSpPr>
        <p:spPr bwMode="auto">
          <a:xfrm>
            <a:off x="2425899" y="508992"/>
            <a:ext cx="7331273" cy="526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40" bIns="0"/>
          <a:lstStyle>
            <a:lvl1pPr marL="544513" indent="-487363">
              <a:spcBef>
                <a:spcPts val="9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1pPr>
            <a:lvl2pPr marL="742950" indent="-28575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2pPr>
            <a:lvl3pPr marL="1143000" indent="-22860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3pPr>
            <a:lvl4pPr marL="1600200" indent="-228600">
              <a:spcBef>
                <a:spcPts val="6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9pPr>
          </a:lstStyle>
          <a:p>
            <a:pPr algn="ctr">
              <a:spcBef>
                <a:spcPts val="1019"/>
              </a:spcBef>
              <a:buClrTx/>
              <a:buSzTx/>
              <a:buNone/>
            </a:pPr>
            <a:r>
              <a:rPr lang="en-US" altLang="en-US" sz="3094" b="1">
                <a:solidFill>
                  <a:srgbClr val="006D12"/>
                </a:solidFill>
                <a:latin typeface="Trebuchet MS Bold" panose="020B0703020202020204" pitchFamily="34" charset="0"/>
                <a:ea typeface="MS PGothic" panose="020B0600070205080204" pitchFamily="34" charset="-128"/>
                <a:sym typeface="Trebuchet MS Bold" panose="020B0703020202020204" pitchFamily="34" charset="0"/>
              </a:rPr>
              <a:t>Map Projections</a:t>
            </a:r>
            <a:br>
              <a:rPr lang="en-US" altLang="en-US" sz="3094" b="1">
                <a:solidFill>
                  <a:srgbClr val="006D12"/>
                </a:solidFill>
                <a:latin typeface="Trebuchet MS Bold" panose="020B0703020202020204" pitchFamily="34" charset="0"/>
                <a:ea typeface="MS PGothic" panose="020B0600070205080204" pitchFamily="34" charset="-128"/>
                <a:sym typeface="Trebuchet MS Bold" panose="020B0703020202020204" pitchFamily="34" charset="0"/>
              </a:rPr>
            </a:br>
            <a:endParaRPr lang="en-US" altLang="en-US" sz="3094" b="1">
              <a:solidFill>
                <a:srgbClr val="006D12"/>
              </a:solidFill>
              <a:latin typeface="Trebuchet MS Bold" panose="020B0703020202020204" pitchFamily="34" charset="0"/>
              <a:ea typeface="MS PGothic" panose="020B0600070205080204" pitchFamily="34" charset="-128"/>
              <a:sym typeface="Trebuchet MS Bold" panose="020B07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39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"/>
          <p:cNvSpPr>
            <a:spLocks/>
          </p:cNvSpPr>
          <p:nvPr/>
        </p:nvSpPr>
        <p:spPr bwMode="auto">
          <a:xfrm>
            <a:off x="1318617" y="-62508"/>
            <a:ext cx="9563695" cy="7072313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ts val="9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1pPr>
            <a:lvl2pPr marL="742950" indent="-28575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2pPr>
            <a:lvl3pPr marL="1143000" indent="-22860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3pPr>
            <a:lvl4pPr marL="1600200" indent="-228600">
              <a:spcBef>
                <a:spcPts val="6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3094">
              <a:solidFill>
                <a:srgbClr val="FFFFFF"/>
              </a:solidFill>
              <a:latin typeface="Times New Roman Bold" panose="02020803070505020304" pitchFamily="18" charset="0"/>
              <a:ea typeface="ヒラギノ明朝 ProN W6" pitchFamily="-84" charset="-128"/>
              <a:sym typeface="Times New Roman Bold" panose="02020803070505020304" pitchFamily="18" charset="0"/>
            </a:endParaRPr>
          </a:p>
        </p:txBody>
      </p:sp>
      <p:sp>
        <p:nvSpPr>
          <p:cNvPr id="67588" name="Rectangle 3"/>
          <p:cNvSpPr>
            <a:spLocks noGrp="1" noChangeArrowheads="1"/>
          </p:cNvSpPr>
          <p:nvPr>
            <p:ph type="title"/>
          </p:nvPr>
        </p:nvSpPr>
        <p:spPr/>
        <p:txBody>
          <a:bodyPr vert="horz" lIns="91440" tIns="45720" rIns="116999" bIns="45720" rtlCol="0" anchor="b">
            <a:normAutofit/>
          </a:bodyPr>
          <a:lstStyle/>
          <a:p>
            <a:pPr marL="39066" indent="-39066"/>
            <a:r>
              <a:rPr lang="en-US" altLang="en-US" b="1" dirty="0" smtClean="0"/>
              <a:t>Just a Reminder… </a:t>
            </a:r>
          </a:p>
        </p:txBody>
      </p:sp>
      <p:sp>
        <p:nvSpPr>
          <p:cNvPr id="67587" name="Rectangle 2"/>
          <p:cNvSpPr>
            <a:spLocks noGrp="1" noChangeArrowheads="1"/>
          </p:cNvSpPr>
          <p:nvPr>
            <p:ph idx="1"/>
          </p:nvPr>
        </p:nvSpPr>
        <p:spPr>
          <a:xfrm>
            <a:off x="2345531" y="1544836"/>
            <a:ext cx="7492008" cy="4000500"/>
          </a:xfrm>
        </p:spPr>
        <p:txBody>
          <a:bodyPr vert="horz" lIns="0" tIns="45720" rIns="116999" bIns="45720" rtlCol="0">
            <a:normAutofit lnSpcReduction="10000"/>
          </a:bodyPr>
          <a:lstStyle/>
          <a:p>
            <a:pPr marL="268998" indent="-241093">
              <a:buSzPct val="125000"/>
            </a:pPr>
            <a:r>
              <a:rPr lang="en-US" altLang="en-US" dirty="0" smtClean="0"/>
              <a:t>Most GIS analysis tools are designed to work with Cartesian coordinates, rather than latitude and longitude.</a:t>
            </a:r>
          </a:p>
          <a:p>
            <a:pPr marL="268998" indent="-241093">
              <a:buSzPct val="125000"/>
            </a:pPr>
            <a:r>
              <a:rPr lang="ja-JP" altLang="en-US" dirty="0" smtClean="0">
                <a:latin typeface="Arial" panose="020B0604020202020204" pitchFamily="34" charset="0"/>
              </a:rPr>
              <a:t>“</a:t>
            </a:r>
            <a:r>
              <a:rPr lang="en-US" altLang="ja-JP" dirty="0" smtClean="0"/>
              <a:t>It is wise to be careful when using a GIS to analyze data in latitude and longitude rather than in projected coordinates, because serious distortions of distance, area and other properties may result.</a:t>
            </a:r>
            <a:r>
              <a:rPr lang="ja-JP" altLang="en-US" dirty="0" smtClean="0">
                <a:latin typeface="Arial" panose="020B0604020202020204" pitchFamily="34" charset="0"/>
              </a:rPr>
              <a:t>”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			</a:t>
            </a:r>
            <a:br>
              <a:rPr lang="en-US" altLang="ja-JP" dirty="0" smtClean="0"/>
            </a:br>
            <a:endParaRPr lang="en-US" altLang="en-US" dirty="0" smtClean="0"/>
          </a:p>
        </p:txBody>
      </p:sp>
      <p:sp>
        <p:nvSpPr>
          <p:cNvPr id="67589" name="Rectangle 4"/>
          <p:cNvSpPr>
            <a:spLocks/>
          </p:cNvSpPr>
          <p:nvPr/>
        </p:nvSpPr>
        <p:spPr bwMode="auto">
          <a:xfrm>
            <a:off x="6363890" y="5152430"/>
            <a:ext cx="1876476" cy="303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40" bIns="0">
            <a:spAutoFit/>
          </a:bodyPr>
          <a:lstStyle>
            <a:lvl1pPr>
              <a:spcBef>
                <a:spcPts val="9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1pPr>
            <a:lvl2pPr marL="742950" indent="-28575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2pPr>
            <a:lvl3pPr marL="1143000" indent="-228600">
              <a:spcBef>
                <a:spcPts val="7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3pPr>
            <a:lvl4pPr marL="1600200" indent="-228600">
              <a:spcBef>
                <a:spcPts val="6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00000"/>
              <a:buFont typeface="Lucida Grande" pitchFamily="-84" charset="0"/>
              <a:buChar char="‣"/>
              <a:defRPr sz="3800">
                <a:solidFill>
                  <a:schemeClr val="bg2"/>
                </a:solidFill>
                <a:latin typeface="Georgia" panose="02040502050405020303" pitchFamily="18" charset="0"/>
                <a:ea typeface="ヒラギノ明朝 ProN W3" pitchFamily="-84" charset="-128"/>
                <a:sym typeface="Georgia" panose="02040502050405020303" pitchFamily="18" charset="0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en-US" altLang="en-US" sz="1969">
                <a:solidFill>
                  <a:srgbClr val="676767"/>
                </a:solidFill>
                <a:ea typeface="MS PGothic" panose="020B0600070205080204" pitchFamily="34" charset="-128"/>
              </a:rPr>
              <a:t>(Longley, p. 119)</a:t>
            </a:r>
          </a:p>
        </p:txBody>
      </p:sp>
    </p:spTree>
    <p:extLst>
      <p:ext uri="{BB962C8B-B14F-4D97-AF65-F5344CB8AC3E}">
        <p14:creationId xmlns:p14="http://schemas.microsoft.com/office/powerpoint/2010/main" val="173095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3886200" y="2362200"/>
            <a:ext cx="5486400" cy="4495800"/>
          </a:xfrm>
        </p:spPr>
        <p:txBody>
          <a:bodyPr vert="horz" lIns="91440" tIns="45720" rIns="132080" bIns="45720" rtlCol="0">
            <a:normAutofit/>
          </a:bodyPr>
          <a:lstStyle/>
          <a:p>
            <a:pPr marL="454025" indent="-454025">
              <a:lnSpc>
                <a:spcPct val="89000"/>
              </a:lnSpc>
              <a:spcBef>
                <a:spcPct val="0"/>
              </a:spcBef>
              <a:buSzPct val="99000"/>
              <a:buFont typeface="Lucida Grande" charset="0"/>
              <a:buAutoNum type="arabicPeriod"/>
              <a:defRPr/>
            </a:pPr>
            <a:r>
              <a:rPr lang="en-US" smtClean="0">
                <a:sym typeface="Georgia" charset="0"/>
              </a:rPr>
              <a:t>Area Class (Unique Value)</a:t>
            </a:r>
          </a:p>
          <a:p>
            <a:pPr marL="454025" indent="-454025">
              <a:lnSpc>
                <a:spcPct val="89000"/>
              </a:lnSpc>
              <a:spcBef>
                <a:spcPts val="1600"/>
              </a:spcBef>
              <a:buSzPct val="99000"/>
              <a:buFont typeface="Lucida Grande" charset="0"/>
              <a:buAutoNum type="arabicPeriod"/>
              <a:defRPr/>
            </a:pPr>
            <a:r>
              <a:rPr lang="en-US" smtClean="0">
                <a:sym typeface="Georgia" charset="0"/>
              </a:rPr>
              <a:t>Choropleth </a:t>
            </a:r>
          </a:p>
          <a:p>
            <a:pPr marL="454025" indent="-454025">
              <a:lnSpc>
                <a:spcPct val="89000"/>
              </a:lnSpc>
              <a:spcBef>
                <a:spcPts val="1600"/>
              </a:spcBef>
              <a:buSzPct val="99000"/>
              <a:buFont typeface="Lucida Grande" charset="0"/>
              <a:buAutoNum type="arabicPeriod"/>
              <a:defRPr/>
            </a:pPr>
            <a:r>
              <a:rPr lang="en-US" smtClean="0">
                <a:sym typeface="Georgia" charset="0"/>
              </a:rPr>
              <a:t>Dot Density </a:t>
            </a:r>
          </a:p>
          <a:p>
            <a:pPr marL="454025" indent="-454025">
              <a:lnSpc>
                <a:spcPct val="89000"/>
              </a:lnSpc>
              <a:spcBef>
                <a:spcPts val="1600"/>
              </a:spcBef>
              <a:buSzPct val="99000"/>
              <a:buFont typeface="Lucida Grande" charset="0"/>
              <a:buAutoNum type="arabicPeriod"/>
              <a:defRPr/>
            </a:pPr>
            <a:r>
              <a:rPr lang="en-US" smtClean="0">
                <a:sym typeface="Georgia" charset="0"/>
              </a:rPr>
              <a:t>Graduated Symbol/Color</a:t>
            </a:r>
          </a:p>
          <a:p>
            <a:pPr marL="454025" indent="-454025">
              <a:lnSpc>
                <a:spcPct val="89000"/>
              </a:lnSpc>
              <a:spcBef>
                <a:spcPts val="1600"/>
              </a:spcBef>
              <a:buSzPct val="99000"/>
              <a:buFont typeface="Lucida Grande" charset="0"/>
              <a:buAutoNum type="arabicPeriod"/>
              <a:defRPr/>
            </a:pPr>
            <a:r>
              <a:rPr lang="en-US" smtClean="0">
                <a:sym typeface="Georgia" charset="0"/>
              </a:rPr>
              <a:t>Proportional Symbol</a:t>
            </a:r>
          </a:p>
        </p:txBody>
      </p:sp>
      <p:sp>
        <p:nvSpPr>
          <p:cNvPr id="29698" name="Rectangle 2"/>
          <p:cNvSpPr>
            <a:spLocks/>
          </p:cNvSpPr>
          <p:nvPr/>
        </p:nvSpPr>
        <p:spPr bwMode="auto">
          <a:xfrm>
            <a:off x="1979614" y="111125"/>
            <a:ext cx="82327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38252" bIns="0" anchor="ctr"/>
          <a:lstStyle/>
          <a:p>
            <a:pPr algn="ctr">
              <a:lnSpc>
                <a:spcPct val="80000"/>
              </a:lnSpc>
            </a:pPr>
            <a:r>
              <a:rPr lang="en-US" sz="3000">
                <a:solidFill>
                  <a:srgbClr val="006D12"/>
                </a:solidFill>
                <a:latin typeface="Trebuchet MS Bold" pitchFamily="-84" charset="0"/>
                <a:ea typeface="MS PGothic" pitchFamily="34" charset="-128"/>
                <a:sym typeface="Trebuchet MS Bold" pitchFamily="-84" charset="0"/>
              </a:rPr>
              <a:t>Thematic Maps</a:t>
            </a:r>
          </a:p>
          <a:p>
            <a:pPr algn="ctr">
              <a:lnSpc>
                <a:spcPct val="80000"/>
              </a:lnSpc>
            </a:pPr>
            <a:endParaRPr lang="en-US" sz="4000">
              <a:solidFill>
                <a:srgbClr val="006D12"/>
              </a:solidFill>
              <a:latin typeface="Trebuchet MS Bold" pitchFamily="-84" charset="0"/>
              <a:ea typeface="MS PGothic" pitchFamily="34" charset="-128"/>
              <a:sym typeface="Trebuchet MS Bold" pitchFamily="-84" charset="0"/>
            </a:endParaRPr>
          </a:p>
        </p:txBody>
      </p:sp>
      <p:sp>
        <p:nvSpPr>
          <p:cNvPr id="29699" name="Rectangle 3"/>
          <p:cNvSpPr>
            <a:spLocks/>
          </p:cNvSpPr>
          <p:nvPr/>
        </p:nvSpPr>
        <p:spPr bwMode="auto">
          <a:xfrm>
            <a:off x="2176463" y="914400"/>
            <a:ext cx="7848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38252" bIns="0"/>
          <a:lstStyle/>
          <a:p>
            <a:pPr algn="ctr"/>
            <a:r>
              <a:rPr lang="en-US" sz="2800">
                <a:solidFill>
                  <a:srgbClr val="000000"/>
                </a:solidFill>
                <a:latin typeface="Georgia Bold" pitchFamily="-84" charset="0"/>
                <a:ea typeface="MS PGothic" pitchFamily="34" charset="-128"/>
                <a:sym typeface="Georgia Bold" pitchFamily="-84" charset="0"/>
              </a:rPr>
              <a:t>Map Types - </a:t>
            </a:r>
            <a:r>
              <a:rPr lang="en-US" sz="2800">
                <a:solidFill>
                  <a:srgbClr val="000000"/>
                </a:solidFill>
                <a:latin typeface="Georgia Bold" pitchFamily="-84" charset="0"/>
                <a:ea typeface="ヒラギノ明朝 ProN W6" pitchFamily="-84" charset="-128"/>
                <a:sym typeface="Georgia Bold" pitchFamily="-84" charset="0"/>
              </a:rPr>
              <a:t/>
            </a:r>
            <a:br>
              <a:rPr lang="en-US" sz="2800">
                <a:solidFill>
                  <a:srgbClr val="000000"/>
                </a:solidFill>
                <a:latin typeface="Georgia Bold" pitchFamily="-84" charset="0"/>
                <a:ea typeface="ヒラギノ明朝 ProN W6" pitchFamily="-84" charset="-128"/>
                <a:sym typeface="Georgia Bold" pitchFamily="-84" charset="0"/>
              </a:rPr>
            </a:br>
            <a:r>
              <a:rPr lang="en-US" sz="2800">
                <a:solidFill>
                  <a:srgbClr val="000000"/>
                </a:solidFill>
                <a:latin typeface="Georgia Bold" pitchFamily="-84" charset="0"/>
                <a:ea typeface="ヒラギノ明朝 ProN W6" pitchFamily="-84" charset="-128"/>
                <a:sym typeface="Georgia Bold" pitchFamily="-84" charset="0"/>
              </a:rPr>
              <a:t>Many Different Kinds; a few examples:</a:t>
            </a:r>
          </a:p>
        </p:txBody>
      </p:sp>
    </p:spTree>
    <p:extLst>
      <p:ext uri="{BB962C8B-B14F-4D97-AF65-F5344CB8AC3E}">
        <p14:creationId xmlns:p14="http://schemas.microsoft.com/office/powerpoint/2010/main" val="307462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1930400" y="1752600"/>
            <a:ext cx="8331200" cy="4876800"/>
          </a:xfrm>
        </p:spPr>
        <p:txBody>
          <a:bodyPr vert="horz" lIns="91440" tIns="45720" rIns="41275" bIns="45720" rtlCol="0"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US" sz="2500"/>
              <a:t>In addition to </a:t>
            </a:r>
            <a:r>
              <a:rPr lang="ja-JP" altLang="en-US" sz="2500">
                <a:latin typeface="Arial" pitchFamily="34" charset="0"/>
              </a:rPr>
              <a:t>“</a:t>
            </a:r>
            <a:r>
              <a:rPr lang="en-US" altLang="ja-JP" sz="2500"/>
              <a:t>data types</a:t>
            </a:r>
            <a:r>
              <a:rPr lang="ja-JP" altLang="en-US" sz="2500">
                <a:latin typeface="Arial" pitchFamily="34" charset="0"/>
              </a:rPr>
              <a:t>”</a:t>
            </a:r>
            <a:r>
              <a:rPr lang="en-US" altLang="ja-JP" sz="2500"/>
              <a:t> the GIS user needs to be aware of the </a:t>
            </a:r>
            <a:r>
              <a:rPr lang="ja-JP" altLang="en-US" sz="2500">
                <a:latin typeface="Arial" pitchFamily="34" charset="0"/>
              </a:rPr>
              <a:t>“</a:t>
            </a:r>
            <a:r>
              <a:rPr lang="en-US" altLang="ja-JP" sz="2500"/>
              <a:t>levels of measurement</a:t>
            </a:r>
            <a:r>
              <a:rPr lang="ja-JP" altLang="en-US" sz="2500">
                <a:latin typeface="Arial" pitchFamily="34" charset="0"/>
              </a:rPr>
              <a:t>”</a:t>
            </a:r>
            <a:r>
              <a:rPr lang="en-US" altLang="ja-JP" sz="2500"/>
              <a:t> of the attribute data:</a:t>
            </a:r>
          </a:p>
          <a:p>
            <a:pPr marL="287338" lvl="1" indent="-190500">
              <a:spcBef>
                <a:spcPts val="1300"/>
              </a:spcBef>
            </a:pPr>
            <a:r>
              <a:rPr lang="en-US" sz="2500">
                <a:latin typeface="Georgia Bold Italic" pitchFamily="-84" charset="0"/>
                <a:sym typeface="Georgia Bold Italic" pitchFamily="-84" charset="0"/>
              </a:rPr>
              <a:t>Nominal</a:t>
            </a:r>
            <a:r>
              <a:rPr lang="en-US" sz="2500"/>
              <a:t> – Objects are classified into groups.</a:t>
            </a:r>
          </a:p>
          <a:p>
            <a:pPr marL="287338" lvl="1" indent="-190500">
              <a:spcBef>
                <a:spcPts val="1300"/>
              </a:spcBef>
            </a:pPr>
            <a:r>
              <a:rPr lang="en-US" sz="2500">
                <a:latin typeface="Georgia Bold Italic" pitchFamily="-84" charset="0"/>
                <a:sym typeface="Georgia Bold Italic" pitchFamily="-84" charset="0"/>
              </a:rPr>
              <a:t>Ordinal</a:t>
            </a:r>
            <a:r>
              <a:rPr lang="en-US" sz="2500">
                <a:latin typeface="Georgia Italic" pitchFamily="-84" charset="0"/>
                <a:sym typeface="Georgia Italic" pitchFamily="-84" charset="0"/>
              </a:rPr>
              <a:t> </a:t>
            </a:r>
            <a:r>
              <a:rPr lang="en-US" sz="2500"/>
              <a:t>– Uses concept of order – objects can be sorted.</a:t>
            </a:r>
          </a:p>
          <a:p>
            <a:pPr marL="287338" lvl="1" indent="-190500">
              <a:spcBef>
                <a:spcPts val="1300"/>
              </a:spcBef>
            </a:pPr>
            <a:r>
              <a:rPr lang="en-US" sz="2500">
                <a:latin typeface="Georgia Bold Italic" pitchFamily="-84" charset="0"/>
                <a:sym typeface="Georgia Bold Italic" pitchFamily="-84" charset="0"/>
              </a:rPr>
              <a:t>Interval</a:t>
            </a:r>
            <a:r>
              <a:rPr lang="en-US" sz="2500"/>
              <a:t> – Object is placed on a number line with an arbitrary zero point and an arbitrary interval.</a:t>
            </a:r>
          </a:p>
          <a:p>
            <a:pPr marL="287338" lvl="1" indent="-190500">
              <a:spcBef>
                <a:spcPts val="1300"/>
              </a:spcBef>
            </a:pPr>
            <a:r>
              <a:rPr lang="en-US" sz="2500">
                <a:latin typeface="Georgia Bold Italic" pitchFamily="-84" charset="0"/>
                <a:sym typeface="Georgia Bold Italic" pitchFamily="-84" charset="0"/>
              </a:rPr>
              <a:t>Ratio</a:t>
            </a:r>
            <a:r>
              <a:rPr lang="en-US" sz="2500"/>
              <a:t> – True origin and arbitrary interval.  Can be used in arithmetic operations of addition, subtraction, multiplication and division.</a:t>
            </a:r>
          </a:p>
        </p:txBody>
      </p:sp>
      <p:sp>
        <p:nvSpPr>
          <p:cNvPr id="52226" name="Rectangle 2"/>
          <p:cNvSpPr>
            <a:spLocks/>
          </p:cNvSpPr>
          <p:nvPr/>
        </p:nvSpPr>
        <p:spPr bwMode="auto">
          <a:xfrm>
            <a:off x="2108201" y="12700"/>
            <a:ext cx="82327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38252" bIns="0" anchor="ctr"/>
          <a:lstStyle/>
          <a:p>
            <a:pPr algn="ctr">
              <a:lnSpc>
                <a:spcPct val="80000"/>
              </a:lnSpc>
            </a:pPr>
            <a:r>
              <a:rPr lang="en-US" sz="2500">
                <a:solidFill>
                  <a:srgbClr val="006D12"/>
                </a:solidFill>
                <a:latin typeface="Trebuchet MS Bold" pitchFamily="-84" charset="0"/>
                <a:ea typeface="MS PGothic" pitchFamily="34" charset="-128"/>
                <a:sym typeface="Trebuchet MS Bold" pitchFamily="-84" charset="0"/>
              </a:rPr>
              <a:t>Data Classification </a:t>
            </a:r>
            <a:r>
              <a:rPr lang="en-US" sz="4000">
                <a:solidFill>
                  <a:srgbClr val="006D12"/>
                </a:solidFill>
                <a:latin typeface="Trebuchet MS Bold" pitchFamily="-84" charset="0"/>
                <a:ea typeface="Apple SD 산돌고딕 Neo 볼드체" pitchFamily="-84" charset="-127"/>
                <a:sym typeface="Trebuchet MS Bold" pitchFamily="-84" charset="0"/>
              </a:rPr>
              <a:t/>
            </a:r>
            <a:br>
              <a:rPr lang="en-US" sz="4000">
                <a:solidFill>
                  <a:srgbClr val="006D12"/>
                </a:solidFill>
                <a:latin typeface="Trebuchet MS Bold" pitchFamily="-84" charset="0"/>
                <a:ea typeface="Apple SD 산돌고딕 Neo 볼드체" pitchFamily="-84" charset="-127"/>
                <a:sym typeface="Trebuchet MS Bold" pitchFamily="-84" charset="0"/>
              </a:rPr>
            </a:br>
            <a:r>
              <a:rPr lang="en-US" sz="4000">
                <a:solidFill>
                  <a:srgbClr val="006D12"/>
                </a:solidFill>
                <a:latin typeface="Trebuchet MS Bold" pitchFamily="-84" charset="0"/>
                <a:ea typeface="Apple SD 산돌고딕 Neo 볼드체" pitchFamily="-84" charset="-127"/>
                <a:sym typeface="Trebuchet MS Bold" pitchFamily="-84" charset="0"/>
              </a:rPr>
              <a:t>Levels of Measurement</a:t>
            </a:r>
          </a:p>
        </p:txBody>
      </p:sp>
    </p:spTree>
    <p:extLst>
      <p:ext uri="{BB962C8B-B14F-4D97-AF65-F5344CB8AC3E}">
        <p14:creationId xmlns:p14="http://schemas.microsoft.com/office/powerpoint/2010/main" val="312331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1878013" y="1792288"/>
            <a:ext cx="8420100" cy="5638800"/>
          </a:xfrm>
        </p:spPr>
        <p:txBody>
          <a:bodyPr vert="horz" lIns="91440" tIns="45720" rIns="132080" bIns="45720" rtlCol="0">
            <a:normAutofit/>
          </a:bodyPr>
          <a:lstStyle/>
          <a:p>
            <a:pPr eaLnBrk="1" hangingPunct="1">
              <a:lnSpc>
                <a:spcPct val="89000"/>
              </a:lnSpc>
              <a:spcBef>
                <a:spcPct val="0"/>
              </a:spcBef>
              <a:buFont typeface="Lucida Grande" charset="0"/>
              <a:buChar char="‣"/>
              <a:defRPr/>
            </a:pPr>
            <a:r>
              <a:rPr lang="en-US" sz="2300">
                <a:latin typeface="Georgia Bold Italic" charset="0"/>
                <a:cs typeface="Georgia Bold Italic" charset="0"/>
                <a:sym typeface="Georgia Bold Italic" charset="0"/>
              </a:rPr>
              <a:t>Natural Breaks: </a:t>
            </a:r>
            <a:r>
              <a:rPr lang="en-US" sz="2300">
                <a:latin typeface="Georgia Bold Italic" charset="0"/>
                <a:ea typeface="ヒラギノ明朝 ProN W6" charset="0"/>
                <a:cs typeface="ヒラギノ明朝 ProN W6" charset="0"/>
                <a:sym typeface="Georgia Bold Italic" charset="0"/>
              </a:rPr>
              <a:t/>
            </a:r>
            <a:br>
              <a:rPr lang="en-US" sz="2300">
                <a:latin typeface="Georgia Bold Italic" charset="0"/>
                <a:ea typeface="ヒラギノ明朝 ProN W6" charset="0"/>
                <a:cs typeface="ヒラギノ明朝 ProN W6" charset="0"/>
                <a:sym typeface="Georgia Bold Italic" charset="0"/>
              </a:rPr>
            </a:br>
            <a:r>
              <a:rPr lang="en-US" sz="2300">
                <a:sym typeface="Georgia" charset="0"/>
              </a:rPr>
              <a:t>Appropriate for non-normal distributions</a:t>
            </a:r>
            <a:r>
              <a:rPr lang="en-US" sz="2300">
                <a:latin typeface="Georgia Italic" charset="0"/>
                <a:cs typeface="Georgia Italic" charset="0"/>
                <a:sym typeface="Georgia Italic" charset="0"/>
              </a:rPr>
              <a:t> (default in ArcGIS).</a:t>
            </a:r>
            <a:endParaRPr lang="en-US" sz="2300">
              <a:latin typeface="Georgia Italic" charset="0"/>
              <a:sym typeface="Georgia Italic" charset="0"/>
            </a:endParaRPr>
          </a:p>
          <a:p>
            <a:pPr>
              <a:lnSpc>
                <a:spcPct val="89000"/>
              </a:lnSpc>
              <a:spcBef>
                <a:spcPts val="2400"/>
              </a:spcBef>
              <a:buFont typeface="Lucida Grande" charset="0"/>
              <a:buChar char="‣"/>
              <a:defRPr/>
            </a:pPr>
            <a:r>
              <a:rPr lang="en-US" sz="2300">
                <a:latin typeface="Georgia Bold Italic" charset="0"/>
                <a:cs typeface="Georgia Bold Italic" charset="0"/>
                <a:sym typeface="Georgia Bold Italic" charset="0"/>
              </a:rPr>
              <a:t>Equal Interval</a:t>
            </a:r>
            <a:r>
              <a:rPr lang="en-US" sz="2300">
                <a:latin typeface="Georgia Bold" charset="0"/>
                <a:cs typeface="Georgia Bold" charset="0"/>
                <a:sym typeface="Georgia Bold" charset="0"/>
              </a:rPr>
              <a:t>: </a:t>
            </a:r>
            <a:r>
              <a:rPr lang="en-US" sz="2300">
                <a:sym typeface="Georgia" charset="0"/>
              </a:rPr>
              <a:t> </a:t>
            </a:r>
            <a:br>
              <a:rPr lang="en-US" sz="2300">
                <a:sym typeface="Georgia" charset="0"/>
              </a:rPr>
            </a:br>
            <a:r>
              <a:rPr lang="en-US" sz="2300">
                <a:sym typeface="Georgia" charset="0"/>
              </a:rPr>
              <a:t>Appropriate for an even (uniform) or normal distribution.</a:t>
            </a:r>
          </a:p>
          <a:p>
            <a:pPr>
              <a:lnSpc>
                <a:spcPct val="89000"/>
              </a:lnSpc>
              <a:spcBef>
                <a:spcPts val="2400"/>
              </a:spcBef>
              <a:buFont typeface="Lucida Grande" charset="0"/>
              <a:buChar char="‣"/>
              <a:defRPr/>
            </a:pPr>
            <a:r>
              <a:rPr lang="en-US" sz="2300">
                <a:latin typeface="Georgia Bold Italic" charset="0"/>
                <a:cs typeface="Georgia Bold Italic" charset="0"/>
                <a:sym typeface="Georgia Bold Italic" charset="0"/>
              </a:rPr>
              <a:t>Standard Deviation</a:t>
            </a:r>
            <a:r>
              <a:rPr lang="en-US" sz="2300">
                <a:latin typeface="Georgia Bold" charset="0"/>
                <a:cs typeface="Georgia Bold" charset="0"/>
                <a:sym typeface="Georgia Bold" charset="0"/>
              </a:rPr>
              <a:t>:</a:t>
            </a:r>
            <a:r>
              <a:rPr lang="en-US" sz="2300">
                <a:sym typeface="Georgia" charset="0"/>
              </a:rPr>
              <a:t>  </a:t>
            </a:r>
            <a:br>
              <a:rPr lang="en-US" sz="2300">
                <a:sym typeface="Georgia" charset="0"/>
              </a:rPr>
            </a:br>
            <a:r>
              <a:rPr lang="en-US" sz="2300">
                <a:sym typeface="Georgia" charset="0"/>
              </a:rPr>
              <a:t>Appropriate for a normal distribution.</a:t>
            </a:r>
          </a:p>
          <a:p>
            <a:pPr>
              <a:lnSpc>
                <a:spcPct val="89000"/>
              </a:lnSpc>
              <a:spcBef>
                <a:spcPts val="2400"/>
              </a:spcBef>
              <a:buFont typeface="Lucida Grande" charset="0"/>
              <a:buChar char="‣"/>
              <a:defRPr/>
            </a:pPr>
            <a:r>
              <a:rPr lang="en-US" sz="2300">
                <a:latin typeface="Georgia Bold Italic" charset="0"/>
                <a:cs typeface="Georgia Bold Italic" charset="0"/>
                <a:sym typeface="Georgia Bold Italic" charset="0"/>
              </a:rPr>
              <a:t>Quantile:</a:t>
            </a:r>
            <a:r>
              <a:rPr lang="en-US" sz="2300">
                <a:latin typeface="Georgia Bold" charset="0"/>
                <a:cs typeface="Georgia Bold" charset="0"/>
                <a:sym typeface="Georgia Bold" charset="0"/>
              </a:rPr>
              <a:t>  </a:t>
            </a:r>
            <a:r>
              <a:rPr lang="en-US" sz="2300">
                <a:latin typeface="Georgia Bold" charset="0"/>
                <a:ea typeface="ヒラギノ明朝 ProN W6" charset="0"/>
                <a:cs typeface="ヒラギノ明朝 ProN W6" charset="0"/>
                <a:sym typeface="Georgia Bold" charset="0"/>
              </a:rPr>
              <a:t/>
            </a:r>
            <a:br>
              <a:rPr lang="en-US" sz="2300">
                <a:latin typeface="Georgia Bold" charset="0"/>
                <a:ea typeface="ヒラギノ明朝 ProN W6" charset="0"/>
                <a:cs typeface="ヒラギノ明朝 ProN W6" charset="0"/>
                <a:sym typeface="Georgia Bold" charset="0"/>
              </a:rPr>
            </a:br>
            <a:r>
              <a:rPr lang="en-US" sz="2300">
                <a:sym typeface="Georgia" charset="0"/>
              </a:rPr>
              <a:t>Appropriate for a uniform or normal distribution.</a:t>
            </a:r>
          </a:p>
          <a:p>
            <a:pPr>
              <a:lnSpc>
                <a:spcPct val="89000"/>
              </a:lnSpc>
              <a:spcBef>
                <a:spcPts val="2400"/>
              </a:spcBef>
              <a:buFont typeface="Lucida Grande" charset="0"/>
              <a:buChar char="‣"/>
              <a:defRPr/>
            </a:pPr>
            <a:r>
              <a:rPr lang="en-US" sz="2300">
                <a:latin typeface="Georgia Bold Italic" charset="0"/>
                <a:cs typeface="Georgia Bold Italic" charset="0"/>
                <a:sym typeface="Georgia Bold Italic" charset="0"/>
              </a:rPr>
              <a:t>Defined Interval:</a:t>
            </a:r>
            <a:r>
              <a:rPr lang="en-US" sz="2300">
                <a:latin typeface="Georgia Bold" charset="0"/>
                <a:cs typeface="Georgia Bold" charset="0"/>
                <a:sym typeface="Georgia Bold" charset="0"/>
              </a:rPr>
              <a:t> </a:t>
            </a:r>
            <a:r>
              <a:rPr lang="en-US" sz="2300">
                <a:sym typeface="Georgia" charset="0"/>
              </a:rPr>
              <a:t> </a:t>
            </a:r>
            <a:br>
              <a:rPr lang="en-US" sz="2300">
                <a:sym typeface="Georgia" charset="0"/>
              </a:rPr>
            </a:br>
            <a:r>
              <a:rPr lang="en-US" sz="2300">
                <a:sym typeface="Georgia" charset="0"/>
              </a:rPr>
              <a:t>Appropriate for an even (uniform) or normal distribution.</a:t>
            </a:r>
          </a:p>
        </p:txBody>
      </p:sp>
      <p:sp>
        <p:nvSpPr>
          <p:cNvPr id="66562" name="Rectangle 2"/>
          <p:cNvSpPr>
            <a:spLocks/>
          </p:cNvSpPr>
          <p:nvPr/>
        </p:nvSpPr>
        <p:spPr bwMode="auto">
          <a:xfrm>
            <a:off x="1982788" y="190500"/>
            <a:ext cx="82296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38252" bIns="0" anchor="ctr"/>
          <a:lstStyle/>
          <a:p>
            <a:pPr algn="ctr">
              <a:lnSpc>
                <a:spcPct val="80000"/>
              </a:lnSpc>
            </a:pPr>
            <a:r>
              <a:rPr lang="en-US" sz="4000">
                <a:solidFill>
                  <a:srgbClr val="006D12"/>
                </a:solidFill>
                <a:latin typeface="Trebuchet MS Bold" pitchFamily="-84" charset="0"/>
                <a:ea typeface="MS PGothic" pitchFamily="34" charset="-128"/>
                <a:sym typeface="Trebuchet MS Bold" pitchFamily="-84" charset="0"/>
              </a:rPr>
              <a:t>Data Classification</a:t>
            </a:r>
            <a:br>
              <a:rPr lang="en-US" sz="4000">
                <a:solidFill>
                  <a:srgbClr val="006D12"/>
                </a:solidFill>
                <a:latin typeface="Trebuchet MS Bold" pitchFamily="-84" charset="0"/>
                <a:ea typeface="MS PGothic" pitchFamily="34" charset="-128"/>
                <a:sym typeface="Trebuchet MS Bold" pitchFamily="-84" charset="0"/>
              </a:rPr>
            </a:br>
            <a:r>
              <a:rPr lang="en-US" sz="3000">
                <a:solidFill>
                  <a:srgbClr val="006D12"/>
                </a:solidFill>
                <a:latin typeface="Trebuchet MS Bold" pitchFamily="-84" charset="0"/>
                <a:ea typeface="MS PGothic" pitchFamily="34" charset="-128"/>
                <a:sym typeface="Trebuchet MS Bold" pitchFamily="-84" charset="0"/>
              </a:rPr>
              <a:t>Classification Methods</a:t>
            </a:r>
          </a:p>
        </p:txBody>
      </p:sp>
    </p:spTree>
    <p:extLst>
      <p:ext uri="{BB962C8B-B14F-4D97-AF65-F5344CB8AC3E}">
        <p14:creationId xmlns:p14="http://schemas.microsoft.com/office/powerpoint/2010/main" val="280179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/>
          </p:cNvSpPr>
          <p:nvPr/>
        </p:nvSpPr>
        <p:spPr bwMode="auto">
          <a:xfrm>
            <a:off x="1398984" y="-348258"/>
            <a:ext cx="9563695" cy="7072313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ts val="400"/>
              </a:spcBef>
              <a:buClr>
                <a:srgbClr val="008712"/>
              </a:buClr>
              <a:buSzPct val="125000"/>
              <a:buFont typeface="Lucida Grande" charset="0"/>
              <a:buChar char="‣"/>
              <a:defRPr sz="3400">
                <a:solidFill>
                  <a:schemeClr val="tx1"/>
                </a:solidFill>
                <a:latin typeface="Georgia" panose="02040502050405020303" pitchFamily="18" charset="0"/>
                <a:ea typeface="ヒラギノ明朝 ProN W3" charset="0"/>
                <a:cs typeface="ヒラギノ明朝 ProN W3" charset="0"/>
                <a:sym typeface="Georgia" panose="02040502050405020303" pitchFamily="18" charset="0"/>
              </a:defRPr>
            </a:lvl1pPr>
            <a:lvl2pPr marL="742950" indent="-285750">
              <a:spcBef>
                <a:spcPts val="400"/>
              </a:spcBef>
              <a:buClr>
                <a:srgbClr val="008712"/>
              </a:buClr>
              <a:buSzPct val="125000"/>
              <a:buFont typeface="Lucida Grande" charset="0"/>
              <a:buChar char="‣"/>
              <a:defRPr sz="3400">
                <a:solidFill>
                  <a:schemeClr val="tx1"/>
                </a:solidFill>
                <a:latin typeface="Georgia" panose="02040502050405020303" pitchFamily="18" charset="0"/>
                <a:ea typeface="ヒラギノ明朝 ProN W3" charset="0"/>
                <a:cs typeface="ヒラギノ明朝 ProN W3" charset="0"/>
                <a:sym typeface="Georgia" panose="020405020504050203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008712"/>
              </a:buClr>
              <a:buSzPct val="125000"/>
              <a:buFont typeface="Lucida Grande" charset="0"/>
              <a:buChar char="‣"/>
              <a:defRPr sz="3400">
                <a:solidFill>
                  <a:schemeClr val="tx1"/>
                </a:solidFill>
                <a:latin typeface="Georgia" panose="02040502050405020303" pitchFamily="18" charset="0"/>
                <a:ea typeface="ヒラギノ明朝 ProN W3" charset="0"/>
                <a:cs typeface="ヒラギノ明朝 ProN W3" charset="0"/>
                <a:sym typeface="Georgia" panose="02040502050405020303" pitchFamily="18" charset="0"/>
              </a:defRPr>
            </a:lvl3pPr>
            <a:lvl4pPr marL="1600200" indent="-228600">
              <a:spcBef>
                <a:spcPts val="400"/>
              </a:spcBef>
              <a:buClr>
                <a:srgbClr val="008712"/>
              </a:buClr>
              <a:buSzPct val="125000"/>
              <a:buFont typeface="Lucida Grande" charset="0"/>
              <a:buChar char="‣"/>
              <a:defRPr sz="3400">
                <a:solidFill>
                  <a:schemeClr val="tx1"/>
                </a:solidFill>
                <a:latin typeface="Georgia" panose="02040502050405020303" pitchFamily="18" charset="0"/>
                <a:ea typeface="ヒラギノ明朝 ProN W3" charset="0"/>
                <a:cs typeface="ヒラギノ明朝 ProN W3" charset="0"/>
                <a:sym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008712"/>
              </a:buClr>
              <a:buSzPct val="125000"/>
              <a:buFont typeface="Lucida Grande" charset="0"/>
              <a:buChar char="‣"/>
              <a:defRPr sz="3400">
                <a:solidFill>
                  <a:schemeClr val="tx1"/>
                </a:solidFill>
                <a:latin typeface="Georgia" panose="02040502050405020303" pitchFamily="18" charset="0"/>
                <a:ea typeface="ヒラギノ明朝 ProN W3" charset="0"/>
                <a:cs typeface="ヒラギノ明朝 ProN W3" charset="0"/>
                <a:sym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25000"/>
              <a:buFont typeface="Lucida Grande" charset="0"/>
              <a:buChar char="‣"/>
              <a:defRPr sz="3400">
                <a:solidFill>
                  <a:schemeClr val="tx1"/>
                </a:solidFill>
                <a:latin typeface="Georgia" panose="02040502050405020303" pitchFamily="18" charset="0"/>
                <a:ea typeface="ヒラギノ明朝 ProN W3" charset="0"/>
                <a:cs typeface="ヒラギノ明朝 ProN W3" charset="0"/>
                <a:sym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25000"/>
              <a:buFont typeface="Lucida Grande" charset="0"/>
              <a:buChar char="‣"/>
              <a:defRPr sz="3400">
                <a:solidFill>
                  <a:schemeClr val="tx1"/>
                </a:solidFill>
                <a:latin typeface="Georgia" panose="02040502050405020303" pitchFamily="18" charset="0"/>
                <a:ea typeface="ヒラギノ明朝 ProN W3" charset="0"/>
                <a:cs typeface="ヒラギノ明朝 ProN W3" charset="0"/>
                <a:sym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25000"/>
              <a:buFont typeface="Lucida Grande" charset="0"/>
              <a:buChar char="‣"/>
              <a:defRPr sz="3400">
                <a:solidFill>
                  <a:schemeClr val="tx1"/>
                </a:solidFill>
                <a:latin typeface="Georgia" panose="02040502050405020303" pitchFamily="18" charset="0"/>
                <a:ea typeface="ヒラギノ明朝 ProN W3" charset="0"/>
                <a:cs typeface="ヒラギノ明朝 ProN W3" charset="0"/>
                <a:sym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8712"/>
              </a:buClr>
              <a:buSzPct val="125000"/>
              <a:buFont typeface="Lucida Grande" charset="0"/>
              <a:buChar char="‣"/>
              <a:defRPr sz="3400">
                <a:solidFill>
                  <a:schemeClr val="tx1"/>
                </a:solidFill>
                <a:latin typeface="Georgia" panose="02040502050405020303" pitchFamily="18" charset="0"/>
                <a:ea typeface="ヒラギノ明朝 ProN W3" charset="0"/>
                <a:cs typeface="ヒラギノ明朝 ProN W3" charset="0"/>
                <a:sym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672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2211586" y="232172"/>
            <a:ext cx="7768828" cy="1294805"/>
          </a:xfrm>
        </p:spPr>
        <p:txBody>
          <a:bodyPr vert="horz" lIns="91440" tIns="45720" rIns="39688" bIns="45720" rtlCol="0" anchor="ctr">
            <a:normAutofit/>
          </a:bodyPr>
          <a:lstStyle/>
          <a:p>
            <a:pPr marL="39066"/>
            <a:r>
              <a:rPr lang="en-US" altLang="en-US" sz="3516">
                <a:ea typeface="Trebuchet MS Bold" panose="020B0703020202020204" pitchFamily="34" charset="0"/>
                <a:cs typeface="Trebuchet MS Bold" panose="020B0703020202020204" pitchFamily="34" charset="0"/>
              </a:rPr>
              <a:t>Map Elements Appear on Most Maps</a:t>
            </a:r>
            <a:endParaRPr lang="en-US" altLang="en-US" sz="3516"/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30301" y="1087748"/>
            <a:ext cx="3964781" cy="5866805"/>
          </a:xfrm>
        </p:spPr>
        <p:txBody>
          <a:bodyPr vert="horz" lIns="91440" tIns="45720" rIns="39688" bIns="45720" rtlCol="0">
            <a:normAutofit/>
          </a:bodyPr>
          <a:lstStyle/>
          <a:p>
            <a:pPr marL="426377" indent="-321457">
              <a:lnSpc>
                <a:spcPct val="140000"/>
              </a:lnSpc>
            </a:pPr>
            <a:r>
              <a:rPr lang="en-US" altLang="en-US" dirty="0" smtClean="0">
                <a:latin typeface="Georgia Bold" panose="02040802050405020203" pitchFamily="18" charset="0"/>
                <a:ea typeface="Georgia Bold" panose="02040802050405020203" pitchFamily="18" charset="0"/>
                <a:cs typeface="Georgia Bold" panose="02040802050405020203" pitchFamily="18" charset="0"/>
                <a:sym typeface="Georgia Bold" panose="02040802050405020203" pitchFamily="18" charset="0"/>
              </a:rPr>
              <a:t>Title</a:t>
            </a:r>
            <a:endParaRPr lang="en-US" altLang="en-US" dirty="0" smtClean="0">
              <a:latin typeface="Georgia Bold" panose="02040802050405020203" pitchFamily="18" charset="0"/>
              <a:ea typeface="ヒラギノ明朝 ProN W6" charset="0"/>
              <a:cs typeface="ヒラギノ明朝 ProN W6" charset="0"/>
              <a:sym typeface="Georgia Bold" panose="02040802050405020203" pitchFamily="18" charset="0"/>
            </a:endParaRPr>
          </a:p>
          <a:p>
            <a:pPr marL="426377" indent="-321457">
              <a:lnSpc>
                <a:spcPct val="140000"/>
              </a:lnSpc>
            </a:pPr>
            <a:r>
              <a:rPr lang="en-US" altLang="en-US" dirty="0" smtClean="0">
                <a:latin typeface="Georgia Bold" panose="02040802050405020203" pitchFamily="18" charset="0"/>
                <a:ea typeface="Georgia Bold" panose="02040802050405020203" pitchFamily="18" charset="0"/>
                <a:cs typeface="Georgia Bold" panose="02040802050405020203" pitchFamily="18" charset="0"/>
                <a:sym typeface="Georgia Bold" panose="02040802050405020203" pitchFamily="18" charset="0"/>
              </a:rPr>
              <a:t>Legend</a:t>
            </a:r>
            <a:endParaRPr lang="en-US" altLang="en-US" dirty="0" smtClean="0">
              <a:latin typeface="Georgia Bold" panose="02040802050405020203" pitchFamily="18" charset="0"/>
              <a:ea typeface="ヒラギノ明朝 ProN W6" charset="0"/>
              <a:cs typeface="ヒラギノ明朝 ProN W6" charset="0"/>
              <a:sym typeface="Georgia Bold" panose="02040802050405020203" pitchFamily="18" charset="0"/>
            </a:endParaRPr>
          </a:p>
          <a:p>
            <a:pPr marL="426377" indent="-321457">
              <a:lnSpc>
                <a:spcPct val="140000"/>
              </a:lnSpc>
            </a:pPr>
            <a:r>
              <a:rPr lang="en-US" altLang="en-US" dirty="0" smtClean="0">
                <a:latin typeface="Georgia Bold" panose="02040802050405020203" pitchFamily="18" charset="0"/>
                <a:ea typeface="Georgia Bold" panose="02040802050405020203" pitchFamily="18" charset="0"/>
                <a:cs typeface="Georgia Bold" panose="02040802050405020203" pitchFamily="18" charset="0"/>
                <a:sym typeface="Georgia Bold" panose="02040802050405020203" pitchFamily="18" charset="0"/>
              </a:rPr>
              <a:t>Map body</a:t>
            </a:r>
            <a:endParaRPr lang="en-US" altLang="en-US" dirty="0" smtClean="0">
              <a:latin typeface="Georgia Bold" panose="02040802050405020203" pitchFamily="18" charset="0"/>
              <a:ea typeface="ヒラギノ明朝 ProN W6" charset="0"/>
              <a:cs typeface="ヒラギノ明朝 ProN W6" charset="0"/>
              <a:sym typeface="Georgia Bold" panose="02040802050405020203" pitchFamily="18" charset="0"/>
            </a:endParaRPr>
          </a:p>
          <a:p>
            <a:pPr marL="426377" indent="-321457">
              <a:lnSpc>
                <a:spcPct val="140000"/>
              </a:lnSpc>
            </a:pPr>
            <a:r>
              <a:rPr lang="en-US" altLang="en-US" dirty="0" smtClean="0">
                <a:latin typeface="Georgia Bold" panose="02040802050405020203" pitchFamily="18" charset="0"/>
                <a:ea typeface="Georgia Bold" panose="02040802050405020203" pitchFamily="18" charset="0"/>
                <a:cs typeface="Georgia Bold" panose="02040802050405020203" pitchFamily="18" charset="0"/>
                <a:sym typeface="Georgia Bold" panose="02040802050405020203" pitchFamily="18" charset="0"/>
              </a:rPr>
              <a:t>Scale</a:t>
            </a:r>
            <a:endParaRPr lang="en-US" altLang="en-US" dirty="0" smtClean="0">
              <a:latin typeface="Georgia Bold" panose="02040802050405020203" pitchFamily="18" charset="0"/>
              <a:ea typeface="ヒラギノ明朝 ProN W6" charset="0"/>
              <a:cs typeface="ヒラギノ明朝 ProN W6" charset="0"/>
              <a:sym typeface="Georgia Bold" panose="02040802050405020203" pitchFamily="18" charset="0"/>
            </a:endParaRPr>
          </a:p>
          <a:p>
            <a:pPr marL="426377" indent="-321457">
              <a:lnSpc>
                <a:spcPct val="140000"/>
              </a:lnSpc>
            </a:pPr>
            <a:r>
              <a:rPr lang="en-US" altLang="en-US" dirty="0" smtClean="0">
                <a:latin typeface="Georgia Bold" panose="02040802050405020203" pitchFamily="18" charset="0"/>
                <a:ea typeface="Georgia Bold" panose="02040802050405020203" pitchFamily="18" charset="0"/>
                <a:cs typeface="Georgia Bold" panose="02040802050405020203" pitchFamily="18" charset="0"/>
                <a:sym typeface="Georgia Bold" panose="02040802050405020203" pitchFamily="18" charset="0"/>
              </a:rPr>
              <a:t>Labels</a:t>
            </a:r>
            <a:endParaRPr lang="en-US" altLang="en-US" dirty="0" smtClean="0">
              <a:latin typeface="Georgia Bold" panose="02040802050405020203" pitchFamily="18" charset="0"/>
              <a:ea typeface="ヒラギノ明朝 ProN W6" charset="0"/>
              <a:cs typeface="ヒラギノ明朝 ProN W6" charset="0"/>
              <a:sym typeface="Georgia Bold" panose="02040802050405020203" pitchFamily="18" charset="0"/>
            </a:endParaRPr>
          </a:p>
          <a:p>
            <a:pPr marL="426377" indent="-321457">
              <a:lnSpc>
                <a:spcPct val="140000"/>
              </a:lnSpc>
            </a:pPr>
            <a:r>
              <a:rPr lang="en-US" altLang="en-US" dirty="0" smtClean="0">
                <a:latin typeface="Georgia Bold" panose="02040802050405020203" pitchFamily="18" charset="0"/>
                <a:ea typeface="Georgia Bold" panose="02040802050405020203" pitchFamily="18" charset="0"/>
                <a:cs typeface="Georgia Bold" panose="02040802050405020203" pitchFamily="18" charset="0"/>
                <a:sym typeface="Georgia Bold" panose="02040802050405020203" pitchFamily="18" charset="0"/>
              </a:rPr>
              <a:t>Direction indicator</a:t>
            </a:r>
            <a:endParaRPr lang="en-US" altLang="en-US" dirty="0" smtClean="0">
              <a:latin typeface="Georgia Bold" panose="02040802050405020203" pitchFamily="18" charset="0"/>
              <a:ea typeface="ヒラギノ明朝 ProN W6" charset="0"/>
              <a:cs typeface="ヒラギノ明朝 ProN W6" charset="0"/>
              <a:sym typeface="Georgia Bold" panose="02040802050405020203" pitchFamily="18" charset="0"/>
            </a:endParaRPr>
          </a:p>
          <a:p>
            <a:pPr marL="426377" indent="-321457">
              <a:lnSpc>
                <a:spcPct val="140000"/>
              </a:lnSpc>
            </a:pPr>
            <a:r>
              <a:rPr lang="en-US" altLang="en-US" dirty="0" smtClean="0">
                <a:latin typeface="Georgia Bold" panose="02040802050405020203" pitchFamily="18" charset="0"/>
                <a:ea typeface="Georgia Bold" panose="02040802050405020203" pitchFamily="18" charset="0"/>
                <a:cs typeface="Georgia Bold" panose="02040802050405020203" pitchFamily="18" charset="0"/>
                <a:sym typeface="Georgia Bold" panose="02040802050405020203" pitchFamily="18" charset="0"/>
              </a:rPr>
              <a:t>Source</a:t>
            </a:r>
            <a:endParaRPr lang="en-US" altLang="en-US" dirty="0" smtClean="0">
              <a:latin typeface="Georgia Bold" panose="02040802050405020203" pitchFamily="18" charset="0"/>
              <a:ea typeface="ヒラギノ明朝 ProN W6" charset="0"/>
              <a:cs typeface="ヒラギノ明朝 ProN W6" charset="0"/>
              <a:sym typeface="Georgia Bold" panose="02040802050405020203" pitchFamily="18" charset="0"/>
            </a:endParaRPr>
          </a:p>
        </p:txBody>
      </p:sp>
      <p:grpSp>
        <p:nvGrpSpPr>
          <p:cNvPr id="29701" name="Group 6"/>
          <p:cNvGrpSpPr>
            <a:grpSpLocks/>
          </p:cNvGrpSpPr>
          <p:nvPr/>
        </p:nvGrpSpPr>
        <p:grpSpPr bwMode="auto">
          <a:xfrm>
            <a:off x="6037957" y="1461121"/>
            <a:ext cx="3893344" cy="5054203"/>
            <a:chOff x="0" y="0"/>
            <a:chExt cx="3488" cy="4528"/>
          </a:xfrm>
        </p:grpSpPr>
        <p:pic>
          <p:nvPicPr>
            <p:cNvPr id="29702" name="Picture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" y="96"/>
              <a:ext cx="3232" cy="4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3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488" cy="4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513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/>
              <a:t>Joins</a:t>
            </a: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vert="horz" lIns="91440" tIns="45720" rIns="103292" bIns="45720" rtlCol="0">
            <a:normAutofit/>
          </a:bodyPr>
          <a:lstStyle/>
          <a:p>
            <a:pPr marL="268998" indent="-241093"/>
            <a:r>
              <a:rPr lang="en-US" sz="2953" dirty="0"/>
              <a:t>To join two tables, the primary key and the foreign key must have </a:t>
            </a:r>
            <a:r>
              <a:rPr lang="en-US" sz="2953" b="1" i="1" dirty="0">
                <a:latin typeface="Georgia Bold Italic" charset="0"/>
                <a:cs typeface="Georgia Bold Italic" charset="0"/>
                <a:sym typeface="Georgia Bold Italic" charset="0"/>
              </a:rPr>
              <a:t>EXACTLY</a:t>
            </a:r>
            <a:r>
              <a:rPr lang="en-US" sz="2953" dirty="0"/>
              <a:t> the same data type and (to be safe) field width</a:t>
            </a:r>
            <a:r>
              <a:rPr lang="en-US" sz="2953" dirty="0"/>
              <a:t>.  The field width is not an issue with recent ArcGIS versions, but may be with other applications.</a:t>
            </a:r>
            <a:endParaRPr lang="en-US" sz="2953" dirty="0"/>
          </a:p>
          <a:p>
            <a:pPr marL="268998" indent="-241093"/>
            <a:r>
              <a:rPr lang="en-US" sz="2953" dirty="0"/>
              <a:t>The most common reason that two tables do not join properly is that the user has not made the two key fields match </a:t>
            </a:r>
            <a:r>
              <a:rPr lang="en-US" sz="2953" b="1" i="1" dirty="0">
                <a:latin typeface="Georgia Bold Italic" charset="0"/>
                <a:cs typeface="Georgia Bold Italic" charset="0"/>
                <a:sym typeface="Georgia Bold Italic" charset="0"/>
              </a:rPr>
              <a:t>PERFECTLY</a:t>
            </a:r>
            <a:r>
              <a:rPr lang="en-US" sz="2953" dirty="0"/>
              <a:t> in data </a:t>
            </a:r>
            <a:r>
              <a:rPr lang="en-US" sz="2953" dirty="0"/>
              <a:t>type.</a:t>
            </a:r>
            <a:endParaRPr lang="en-US" sz="2953" dirty="0"/>
          </a:p>
        </p:txBody>
      </p:sp>
    </p:spTree>
    <p:extLst>
      <p:ext uri="{BB962C8B-B14F-4D97-AF65-F5344CB8AC3E}">
        <p14:creationId xmlns:p14="http://schemas.microsoft.com/office/powerpoint/2010/main" val="2129310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 to GIS</a:t>
            </a:r>
            <a:r>
              <a:rPr lang="en-US" b="1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/>
            </a:r>
            <a:br>
              <a:rPr lang="en-US" b="1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Basic GIS Concepts</a:t>
            </a:r>
          </a:p>
          <a:p>
            <a:endParaRPr lang="en-US" dirty="0" smtClean="0"/>
          </a:p>
          <a:p>
            <a:pPr marL="914400" indent="-914400">
              <a:lnSpc>
                <a:spcPct val="140000"/>
              </a:lnSpc>
              <a:spcBef>
                <a:spcPts val="1100"/>
              </a:spcBef>
              <a:buClr>
                <a:srgbClr val="00A115"/>
              </a:buClr>
              <a:buSzPct val="125000"/>
              <a:buFont typeface="+mj-lt"/>
              <a:buAutoNum type="arabicPeriod"/>
            </a:pPr>
            <a:r>
              <a:rPr lang="en-US" b="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Layers</a:t>
            </a:r>
          </a:p>
          <a:p>
            <a:pPr marL="914400" indent="-914400">
              <a:lnSpc>
                <a:spcPct val="140000"/>
              </a:lnSpc>
              <a:spcBef>
                <a:spcPts val="1100"/>
              </a:spcBef>
              <a:buClr>
                <a:srgbClr val="00A115"/>
              </a:buClr>
              <a:buSzPct val="125000"/>
              <a:buFont typeface="+mj-lt"/>
              <a:buAutoNum type="arabicPeriod"/>
            </a:pPr>
            <a:r>
              <a:rPr lang="en-US" b="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Spatial/Non Spatial Information</a:t>
            </a:r>
          </a:p>
          <a:p>
            <a:pPr marL="914400" indent="-914400">
              <a:lnSpc>
                <a:spcPct val="140000"/>
              </a:lnSpc>
              <a:spcBef>
                <a:spcPts val="1100"/>
              </a:spcBef>
              <a:buClr>
                <a:srgbClr val="00A115"/>
              </a:buClr>
              <a:buSzPct val="125000"/>
              <a:buFont typeface="+mj-lt"/>
              <a:buAutoNum type="arabicPeriod"/>
            </a:pPr>
            <a:r>
              <a:rPr lang="en-US" b="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Topology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57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/>
              <a:t>Two tables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vert="horz" lIns="91440" tIns="45720" rIns="103292" bIns="45720" rtlCol="0">
            <a:normAutofit/>
          </a:bodyPr>
          <a:lstStyle/>
          <a:p>
            <a:pPr marL="268998" indent="-241093">
              <a:buClr>
                <a:srgbClr val="00FFFF"/>
              </a:buClr>
              <a:buSzPct val="75000"/>
              <a:buFont typeface="Wingdings" charset="0"/>
              <a:buChar char="n"/>
            </a:pPr>
            <a:endParaRPr lang="en-US"/>
          </a:p>
        </p:txBody>
      </p:sp>
      <p:sp>
        <p:nvSpPr>
          <p:cNvPr id="50179" name="Line 3"/>
          <p:cNvSpPr>
            <a:spLocks noChangeShapeType="1"/>
          </p:cNvSpPr>
          <p:nvPr/>
        </p:nvSpPr>
        <p:spPr bwMode="auto">
          <a:xfrm>
            <a:off x="5560219" y="1062633"/>
            <a:ext cx="1446609" cy="1117"/>
          </a:xfrm>
          <a:prstGeom prst="line">
            <a:avLst/>
          </a:prstGeom>
          <a:noFill/>
          <a:ln w="19050" cap="flat">
            <a:solidFill>
              <a:srgbClr val="008712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5560219" y="1062633"/>
            <a:ext cx="1117" cy="383977"/>
          </a:xfrm>
          <a:prstGeom prst="line">
            <a:avLst/>
          </a:prstGeom>
          <a:noFill/>
          <a:ln w="19050" cap="flat">
            <a:solidFill>
              <a:srgbClr val="008712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>
            <a:off x="7006828" y="1062633"/>
            <a:ext cx="1117" cy="383977"/>
          </a:xfrm>
          <a:prstGeom prst="line">
            <a:avLst/>
          </a:prstGeom>
          <a:noFill/>
          <a:ln w="19050" cap="flat">
            <a:solidFill>
              <a:srgbClr val="008712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pic>
        <p:nvPicPr>
          <p:cNvPr id="50182" name="Picture 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586" y="1592833"/>
            <a:ext cx="8044533" cy="511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326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687" y="1544836"/>
            <a:ext cx="7951887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/>
              <a:t>One joined table</a:t>
            </a:r>
          </a:p>
        </p:txBody>
      </p:sp>
      <p:sp>
        <p:nvSpPr>
          <p:cNvPr id="51203" name="Rectangle 3"/>
          <p:cNvSpPr>
            <a:spLocks/>
          </p:cNvSpPr>
          <p:nvPr/>
        </p:nvSpPr>
        <p:spPr bwMode="auto">
          <a:xfrm>
            <a:off x="2515195" y="1526976"/>
            <a:ext cx="4420195" cy="5179219"/>
          </a:xfrm>
          <a:prstGeom prst="rect">
            <a:avLst/>
          </a:prstGeom>
          <a:noFill/>
          <a:ln w="63500" cap="flat">
            <a:solidFill>
              <a:srgbClr val="057FC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51204" name="Rectangle 4"/>
          <p:cNvSpPr>
            <a:spLocks/>
          </p:cNvSpPr>
          <p:nvPr/>
        </p:nvSpPr>
        <p:spPr bwMode="auto">
          <a:xfrm>
            <a:off x="6247804" y="1526976"/>
            <a:ext cx="3812977" cy="5179219"/>
          </a:xfrm>
          <a:prstGeom prst="rect">
            <a:avLst/>
          </a:prstGeom>
          <a:noFill/>
          <a:ln w="63500" cap="flat">
            <a:solidFill>
              <a:srgbClr val="00871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</p:spTree>
    <p:extLst>
      <p:ext uri="{BB962C8B-B14F-4D97-AF65-F5344CB8AC3E}">
        <p14:creationId xmlns:p14="http://schemas.microsoft.com/office/powerpoint/2010/main" val="604243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r>
              <a:rPr lang="en-US" sz="1266">
                <a:ea typeface="ＭＳ Ｐゴシック" charset="0"/>
                <a:cs typeface="Times New Roman" charset="0"/>
              </a:rPr>
              <a:t>8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>
                <a:latin typeface="Times New Roman Bold Italic" charset="0"/>
                <a:cs typeface="Times New Roman Bold Italic" charset="0"/>
                <a:sym typeface="Times New Roman Bold Italic" charset="0"/>
              </a:rPr>
              <a:t>Spatial Join</a:t>
            </a:r>
            <a:endParaRPr lang="en-US">
              <a:latin typeface="Times New Roman Bold Italic" charset="0"/>
              <a:ea typeface="ヒラギノ明朝 ProN W6" charset="0"/>
              <a:cs typeface="ヒラギノ明朝 ProN W6" charset="0"/>
              <a:sym typeface="Times New Roman Bold Italic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vert="horz" lIns="91440" tIns="45720" rIns="103292" bIns="45720" rtlCol="0">
            <a:normAutofit/>
          </a:bodyPr>
          <a:lstStyle/>
          <a:p>
            <a:pPr marL="268998" indent="-241093"/>
            <a:r>
              <a:rPr lang="en-US"/>
              <a:t>We often have point datasets to which we would like to attach the attributes of the polygons from another dataset.</a:t>
            </a:r>
          </a:p>
          <a:p>
            <a:pPr marL="268998" indent="-241093"/>
            <a:r>
              <a:rPr lang="en-US"/>
              <a:t>Example:  </a:t>
            </a:r>
          </a:p>
          <a:p>
            <a:pPr marL="550273" lvl="1" indent="-200911"/>
            <a:r>
              <a:rPr lang="en-US"/>
              <a:t>We have a point dataset for Section 8 housing units in a city.  We would like to attach attributes from the enclosing Census block group for each point. </a:t>
            </a:r>
          </a:p>
        </p:txBody>
      </p:sp>
    </p:spTree>
    <p:extLst>
      <p:ext uri="{BB962C8B-B14F-4D97-AF65-F5344CB8AC3E}">
        <p14:creationId xmlns:p14="http://schemas.microsoft.com/office/powerpoint/2010/main" val="1331504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r>
              <a:rPr lang="en-US" sz="1266">
                <a:ea typeface="ＭＳ Ｐゴシック" charset="0"/>
                <a:cs typeface="Times New Roman" charset="0"/>
              </a:rPr>
              <a:t>9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/>
              <a:t>Point in Polygon Analysis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vert="horz" lIns="91440" tIns="45720" rIns="103292" bIns="45720" rtlCol="0">
            <a:normAutofit/>
          </a:bodyPr>
          <a:lstStyle/>
          <a:p>
            <a:pPr marL="268998" indent="-241093">
              <a:buSzPct val="125000"/>
            </a:pPr>
            <a:r>
              <a:rPr lang="en-US" sz="2391" dirty="0"/>
              <a:t>In </a:t>
            </a:r>
            <a:r>
              <a:rPr lang="en-US" sz="2391" dirty="0" err="1"/>
              <a:t>ArcMap</a:t>
            </a:r>
            <a:r>
              <a:rPr lang="en-US" sz="2391" dirty="0"/>
              <a:t> 10.x, if you want to </a:t>
            </a:r>
            <a:r>
              <a:rPr lang="ja-JP" altLang="en-US" sz="2391" dirty="0">
                <a:latin typeface="Arial"/>
              </a:rPr>
              <a:t>“</a:t>
            </a:r>
            <a:r>
              <a:rPr lang="en-US" sz="2391" dirty="0"/>
              <a:t>stamp</a:t>
            </a:r>
            <a:r>
              <a:rPr lang="ja-JP" altLang="en-US" sz="2391" dirty="0">
                <a:latin typeface="Arial"/>
              </a:rPr>
              <a:t>”</a:t>
            </a:r>
            <a:r>
              <a:rPr lang="en-US" sz="2391" dirty="0"/>
              <a:t> a point dataset with the attributes of the polygon (in another dataset) that the points fall in, you use the </a:t>
            </a:r>
            <a:r>
              <a:rPr lang="ja-JP" altLang="en-US" sz="2391" dirty="0">
                <a:latin typeface="Arial"/>
              </a:rPr>
              <a:t>“</a:t>
            </a:r>
            <a:r>
              <a:rPr lang="en-US" sz="2391" dirty="0"/>
              <a:t>Join</a:t>
            </a:r>
            <a:r>
              <a:rPr lang="ja-JP" altLang="en-US" sz="2391" dirty="0">
                <a:latin typeface="Arial"/>
              </a:rPr>
              <a:t>”</a:t>
            </a:r>
            <a:r>
              <a:rPr lang="en-US" sz="2391" dirty="0"/>
              <a:t> command.  </a:t>
            </a:r>
          </a:p>
          <a:p>
            <a:pPr marL="550273" lvl="1" indent="-200911">
              <a:buSzPct val="125000"/>
            </a:pPr>
            <a:r>
              <a:rPr lang="en-US" sz="2391" dirty="0"/>
              <a:t>Right-click on the point layer.  </a:t>
            </a:r>
          </a:p>
          <a:p>
            <a:pPr marL="550273" lvl="1" indent="-200911">
              <a:buSzPct val="125000"/>
            </a:pPr>
            <a:r>
              <a:rPr lang="en-US" sz="2391" dirty="0"/>
              <a:t>Use the </a:t>
            </a:r>
            <a:r>
              <a:rPr lang="ja-JP" altLang="en-US" sz="2391" dirty="0">
                <a:latin typeface="Arial"/>
              </a:rPr>
              <a:t>“</a:t>
            </a:r>
            <a:r>
              <a:rPr lang="en-US" sz="2391" dirty="0"/>
              <a:t>Join</a:t>
            </a:r>
            <a:r>
              <a:rPr lang="ja-JP" altLang="en-US" sz="2391" dirty="0">
                <a:latin typeface="Arial"/>
              </a:rPr>
              <a:t>”</a:t>
            </a:r>
            <a:r>
              <a:rPr lang="en-US" sz="2391" dirty="0"/>
              <a:t> tool.  </a:t>
            </a:r>
          </a:p>
          <a:p>
            <a:pPr marL="550273" lvl="1" indent="-200911">
              <a:buSzPct val="125000"/>
            </a:pPr>
            <a:r>
              <a:rPr lang="en-US" sz="2391" dirty="0"/>
              <a:t>Then go to </a:t>
            </a:r>
            <a:r>
              <a:rPr lang="ja-JP" altLang="en-US" sz="2391" dirty="0">
                <a:latin typeface="Arial"/>
              </a:rPr>
              <a:t>“</a:t>
            </a:r>
            <a:r>
              <a:rPr lang="en-US" sz="2391" dirty="0"/>
              <a:t>Join data from another layer based on spatial location</a:t>
            </a:r>
            <a:r>
              <a:rPr lang="ja-JP" altLang="en-US" sz="2391" dirty="0">
                <a:latin typeface="Arial"/>
              </a:rPr>
              <a:t>”</a:t>
            </a:r>
            <a:r>
              <a:rPr lang="en-US" sz="239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93127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/>
          </p:cNvSpPr>
          <p:nvPr/>
        </p:nvSpPr>
        <p:spPr bwMode="auto">
          <a:xfrm>
            <a:off x="1524000" y="-8930"/>
            <a:ext cx="9144000" cy="686693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34" name="AutoShape 2"/>
          <p:cNvSpPr>
            <a:spLocks/>
          </p:cNvSpPr>
          <p:nvPr/>
        </p:nvSpPr>
        <p:spPr bwMode="auto">
          <a:xfrm>
            <a:off x="2798713" y="5152429"/>
            <a:ext cx="3550667" cy="1144117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5399" y="0"/>
                </a:moveTo>
                <a:lnTo>
                  <a:pt x="0" y="21600"/>
                </a:lnTo>
                <a:lnTo>
                  <a:pt x="16201" y="21600"/>
                </a:lnTo>
                <a:lnTo>
                  <a:pt x="21600" y="0"/>
                </a:lnTo>
                <a:close/>
                <a:moveTo>
                  <a:pt x="5399" y="0"/>
                </a:moveTo>
              </a:path>
            </a:pathLst>
          </a:custGeom>
          <a:solidFill>
            <a:srgbClr val="FFFFFF"/>
          </a:solidFill>
          <a:ln w="254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35" name="AutoShape 3"/>
          <p:cNvSpPr>
            <a:spLocks/>
          </p:cNvSpPr>
          <p:nvPr/>
        </p:nvSpPr>
        <p:spPr bwMode="auto">
          <a:xfrm>
            <a:off x="2646908" y="3557365"/>
            <a:ext cx="3555132" cy="109053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5399" y="0"/>
                </a:moveTo>
                <a:lnTo>
                  <a:pt x="0" y="21600"/>
                </a:lnTo>
                <a:lnTo>
                  <a:pt x="16201" y="21600"/>
                </a:lnTo>
                <a:lnTo>
                  <a:pt x="21600" y="0"/>
                </a:lnTo>
                <a:close/>
                <a:moveTo>
                  <a:pt x="5399" y="0"/>
                </a:moveTo>
              </a:path>
            </a:pathLst>
          </a:custGeom>
          <a:solidFill>
            <a:srgbClr val="FFFFFF"/>
          </a:solidFill>
          <a:ln w="254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 flipH="1">
            <a:off x="3935015" y="2589609"/>
            <a:ext cx="1117" cy="172343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38" name="Freeform 6"/>
          <p:cNvSpPr>
            <a:spLocks/>
          </p:cNvSpPr>
          <p:nvPr/>
        </p:nvSpPr>
        <p:spPr bwMode="auto">
          <a:xfrm>
            <a:off x="4403824" y="3841998"/>
            <a:ext cx="843855" cy="577081"/>
          </a:xfrm>
          <a:custGeom>
            <a:avLst/>
            <a:gdLst>
              <a:gd name="T0" fmla="*/ 5856 w 21600"/>
              <a:gd name="T1" fmla="*/ 21600 h 21600"/>
              <a:gd name="T2" fmla="*/ 18240 w 21600"/>
              <a:gd name="T3" fmla="*/ 11081 h 21600"/>
              <a:gd name="T4" fmla="*/ 21600 w 21600"/>
              <a:gd name="T5" fmla="*/ 0 h 21600"/>
              <a:gd name="T6" fmla="*/ 2208 w 21600"/>
              <a:gd name="T7" fmla="*/ 6031 h 21600"/>
              <a:gd name="T8" fmla="*/ 0 w 21600"/>
              <a:gd name="T9" fmla="*/ 11782 h 21600"/>
              <a:gd name="T10" fmla="*/ 5856 w 21600"/>
              <a:gd name="T11" fmla="*/ 21600 h 21600"/>
              <a:gd name="T12" fmla="*/ 5856 w 21600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5856" y="21600"/>
                </a:moveTo>
                <a:lnTo>
                  <a:pt x="18240" y="11081"/>
                </a:lnTo>
                <a:lnTo>
                  <a:pt x="21600" y="0"/>
                </a:lnTo>
                <a:lnTo>
                  <a:pt x="2208" y="6031"/>
                </a:lnTo>
                <a:lnTo>
                  <a:pt x="0" y="11782"/>
                </a:lnTo>
                <a:lnTo>
                  <a:pt x="5856" y="21600"/>
                </a:lnTo>
                <a:close/>
                <a:moveTo>
                  <a:pt x="5856" y="21600"/>
                </a:moveTo>
              </a:path>
            </a:pathLst>
          </a:custGeom>
          <a:solidFill>
            <a:srgbClr val="CC6600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505275" y="4115470"/>
            <a:ext cx="1131838" cy="303609"/>
          </a:xfrm>
          <a:custGeom>
            <a:avLst/>
            <a:gdLst>
              <a:gd name="T0" fmla="*/ 17237 w 21600"/>
              <a:gd name="T1" fmla="*/ 2667 h 21600"/>
              <a:gd name="T2" fmla="*/ 4077 w 21600"/>
              <a:gd name="T3" fmla="*/ 0 h 21600"/>
              <a:gd name="T4" fmla="*/ 0 w 21600"/>
              <a:gd name="T5" fmla="*/ 13600 h 21600"/>
              <a:gd name="T6" fmla="*/ 1645 w 21600"/>
              <a:gd name="T7" fmla="*/ 21333 h 21600"/>
              <a:gd name="T8" fmla="*/ 21600 w 21600"/>
              <a:gd name="T9" fmla="*/ 21600 h 21600"/>
              <a:gd name="T10" fmla="*/ 17237 w 21600"/>
              <a:gd name="T11" fmla="*/ 2667 h 21600"/>
              <a:gd name="T12" fmla="*/ 17237 w 21600"/>
              <a:gd name="T13" fmla="*/ 266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17237" y="2667"/>
                </a:moveTo>
                <a:lnTo>
                  <a:pt x="4077" y="0"/>
                </a:lnTo>
                <a:lnTo>
                  <a:pt x="0" y="13600"/>
                </a:lnTo>
                <a:lnTo>
                  <a:pt x="1645" y="21333"/>
                </a:lnTo>
                <a:lnTo>
                  <a:pt x="21600" y="21600"/>
                </a:lnTo>
                <a:lnTo>
                  <a:pt x="17237" y="2667"/>
                </a:lnTo>
                <a:close/>
                <a:moveTo>
                  <a:pt x="17237" y="2667"/>
                </a:moveTo>
              </a:path>
            </a:pathLst>
          </a:custGeom>
          <a:solidFill>
            <a:schemeClr val="accent1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grpSp>
        <p:nvGrpSpPr>
          <p:cNvPr id="18442" name="Group 10"/>
          <p:cNvGrpSpPr>
            <a:grpSpLocks/>
          </p:cNvGrpSpPr>
          <p:nvPr/>
        </p:nvGrpSpPr>
        <p:grpSpPr bwMode="auto">
          <a:xfrm>
            <a:off x="6399610" y="3429000"/>
            <a:ext cx="2042666" cy="1223367"/>
            <a:chOff x="0" y="0"/>
            <a:chExt cx="1830" cy="1096"/>
          </a:xfrm>
        </p:grpSpPr>
        <p:sp>
          <p:nvSpPr>
            <p:cNvPr id="18440" name="Rectangle 8"/>
            <p:cNvSpPr>
              <a:spLocks/>
            </p:cNvSpPr>
            <p:nvPr/>
          </p:nvSpPr>
          <p:spPr bwMode="auto">
            <a:xfrm>
              <a:off x="0" y="0"/>
              <a:ext cx="1830" cy="10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18441" name="Picture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30" cy="1096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4201791" y="2408783"/>
            <a:ext cx="1116" cy="178147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4353596" y="2466826"/>
            <a:ext cx="2232" cy="1794867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4988719" y="2190006"/>
            <a:ext cx="1117" cy="1800449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 rot="10800000">
            <a:off x="5792391" y="4159002"/>
            <a:ext cx="571500" cy="3349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47" name="Rectangle 15"/>
          <p:cNvSpPr>
            <a:spLocks/>
          </p:cNvSpPr>
          <p:nvPr/>
        </p:nvSpPr>
        <p:spPr bwMode="auto">
          <a:xfrm>
            <a:off x="2434829" y="3625453"/>
            <a:ext cx="308098" cy="4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1275" bIns="0">
            <a:spAutoFit/>
          </a:bodyPr>
          <a:lstStyle/>
          <a:p>
            <a:pPr marL="40182"/>
            <a:r>
              <a:rPr lang="en-US" sz="3094">
                <a:solidFill>
                  <a:srgbClr val="000000"/>
                </a:solidFill>
                <a:latin typeface="Times New Roman Bold" charset="0"/>
                <a:ea typeface="ＭＳ Ｐゴシック" charset="0"/>
                <a:cs typeface="Times New Roman Bold" charset="0"/>
                <a:sym typeface="Times New Roman Bold" charset="0"/>
              </a:rPr>
              <a:t>+</a:t>
            </a:r>
          </a:p>
        </p:txBody>
      </p:sp>
      <p:sp>
        <p:nvSpPr>
          <p:cNvPr id="18448" name="Rectangle 16"/>
          <p:cNvSpPr>
            <a:spLocks/>
          </p:cNvSpPr>
          <p:nvPr/>
        </p:nvSpPr>
        <p:spPr bwMode="auto">
          <a:xfrm>
            <a:off x="2515195" y="5179219"/>
            <a:ext cx="357188" cy="50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1275" bIns="0"/>
          <a:lstStyle/>
          <a:p>
            <a:pPr marL="40182"/>
            <a:r>
              <a:rPr lang="en-US" sz="3094">
                <a:solidFill>
                  <a:srgbClr val="000000"/>
                </a:solidFill>
                <a:latin typeface="Times New Roman Bold" charset="0"/>
                <a:ea typeface="ＭＳ Ｐゴシック" charset="0"/>
                <a:cs typeface="Times New Roman Bold" charset="0"/>
                <a:sym typeface="Times New Roman Bold" charset="0"/>
              </a:rPr>
              <a:t>=</a:t>
            </a:r>
          </a:p>
        </p:txBody>
      </p:sp>
      <p:sp>
        <p:nvSpPr>
          <p:cNvPr id="18449" name="AutoShape 17"/>
          <p:cNvSpPr>
            <a:spLocks/>
          </p:cNvSpPr>
          <p:nvPr/>
        </p:nvSpPr>
        <p:spPr bwMode="auto">
          <a:xfrm>
            <a:off x="2645793" y="1750219"/>
            <a:ext cx="3551783" cy="114523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5399" y="0"/>
                </a:moveTo>
                <a:lnTo>
                  <a:pt x="0" y="21600"/>
                </a:lnTo>
                <a:lnTo>
                  <a:pt x="16201" y="21600"/>
                </a:lnTo>
                <a:lnTo>
                  <a:pt x="21600" y="0"/>
                </a:lnTo>
                <a:close/>
                <a:moveTo>
                  <a:pt x="5399" y="0"/>
                </a:moveTo>
              </a:path>
            </a:pathLst>
          </a:custGeom>
          <a:solidFill>
            <a:srgbClr val="FFFFFF"/>
          </a:solidFill>
          <a:ln w="254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7788176" y="1263551"/>
            <a:ext cx="2041550" cy="1545953"/>
            <a:chOff x="0" y="0"/>
            <a:chExt cx="1828" cy="1385"/>
          </a:xfrm>
        </p:grpSpPr>
        <p:sp>
          <p:nvSpPr>
            <p:cNvPr id="18450" name="Rectangle 18"/>
            <p:cNvSpPr>
              <a:spLocks/>
            </p:cNvSpPr>
            <p:nvPr/>
          </p:nvSpPr>
          <p:spPr bwMode="auto">
            <a:xfrm>
              <a:off x="0" y="0"/>
              <a:ext cx="1828" cy="13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18451" name="Picture 1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28" cy="1385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453" name="Oval 21"/>
          <p:cNvSpPr>
            <a:spLocks/>
          </p:cNvSpPr>
          <p:nvPr/>
        </p:nvSpPr>
        <p:spPr bwMode="auto">
          <a:xfrm rot="10800000">
            <a:off x="3917156" y="2598539"/>
            <a:ext cx="43533" cy="41300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54" name="Oval 22"/>
          <p:cNvSpPr>
            <a:spLocks/>
          </p:cNvSpPr>
          <p:nvPr/>
        </p:nvSpPr>
        <p:spPr bwMode="auto">
          <a:xfrm rot="10800000">
            <a:off x="4176117" y="2474641"/>
            <a:ext cx="40184" cy="45764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55" name="Oval 23"/>
          <p:cNvSpPr>
            <a:spLocks/>
          </p:cNvSpPr>
          <p:nvPr/>
        </p:nvSpPr>
        <p:spPr bwMode="auto">
          <a:xfrm rot="10800000">
            <a:off x="4329038" y="2531566"/>
            <a:ext cx="39067" cy="45765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56" name="Oval 24"/>
          <p:cNvSpPr>
            <a:spLocks/>
          </p:cNvSpPr>
          <p:nvPr/>
        </p:nvSpPr>
        <p:spPr bwMode="auto">
          <a:xfrm rot="10800000">
            <a:off x="4969744" y="2254746"/>
            <a:ext cx="41299" cy="46881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57" name="Line 25"/>
          <p:cNvSpPr>
            <a:spLocks noChangeShapeType="1"/>
          </p:cNvSpPr>
          <p:nvPr/>
        </p:nvSpPr>
        <p:spPr bwMode="auto">
          <a:xfrm rot="10800000" flipH="1">
            <a:off x="5712024" y="2366367"/>
            <a:ext cx="2053828" cy="23441"/>
          </a:xfrm>
          <a:prstGeom prst="line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>
              <a:solidFill>
                <a:srgbClr val="000000"/>
              </a:solidFill>
            </a:endParaRPr>
          </a:p>
        </p:txBody>
      </p:sp>
      <p:grpSp>
        <p:nvGrpSpPr>
          <p:cNvPr id="18460" name="Group 28"/>
          <p:cNvGrpSpPr>
            <a:grpSpLocks/>
          </p:cNvGrpSpPr>
          <p:nvPr/>
        </p:nvGrpSpPr>
        <p:grpSpPr bwMode="auto">
          <a:xfrm>
            <a:off x="7337227" y="4777383"/>
            <a:ext cx="3057302" cy="1547068"/>
            <a:chOff x="0" y="0"/>
            <a:chExt cx="2739" cy="1385"/>
          </a:xfrm>
        </p:grpSpPr>
        <p:sp>
          <p:nvSpPr>
            <p:cNvPr id="18458" name="Rectangle 26"/>
            <p:cNvSpPr>
              <a:spLocks/>
            </p:cNvSpPr>
            <p:nvPr/>
          </p:nvSpPr>
          <p:spPr bwMode="auto">
            <a:xfrm>
              <a:off x="0" y="0"/>
              <a:ext cx="2739" cy="13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18459" name="Picture 2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39" cy="1385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461" name="Oval 29"/>
          <p:cNvSpPr>
            <a:spLocks/>
          </p:cNvSpPr>
          <p:nvPr/>
        </p:nvSpPr>
        <p:spPr bwMode="auto">
          <a:xfrm rot="10800000">
            <a:off x="4070078" y="6002983"/>
            <a:ext cx="42416" cy="41300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62" name="Oval 30"/>
          <p:cNvSpPr>
            <a:spLocks/>
          </p:cNvSpPr>
          <p:nvPr/>
        </p:nvSpPr>
        <p:spPr bwMode="auto">
          <a:xfrm rot="10800000">
            <a:off x="4329038" y="5875734"/>
            <a:ext cx="39067" cy="45765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63" name="Oval 31"/>
          <p:cNvSpPr>
            <a:spLocks/>
          </p:cNvSpPr>
          <p:nvPr/>
        </p:nvSpPr>
        <p:spPr bwMode="auto">
          <a:xfrm rot="10800000">
            <a:off x="4480843" y="5937127"/>
            <a:ext cx="40184" cy="45764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64" name="Oval 32"/>
          <p:cNvSpPr>
            <a:spLocks/>
          </p:cNvSpPr>
          <p:nvPr/>
        </p:nvSpPr>
        <p:spPr bwMode="auto">
          <a:xfrm rot="10800000">
            <a:off x="5122664" y="5660307"/>
            <a:ext cx="41300" cy="45764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5863828" y="5795367"/>
            <a:ext cx="1446609" cy="1117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8466" name="Rectangle 34"/>
          <p:cNvSpPr>
            <a:spLocks/>
          </p:cNvSpPr>
          <p:nvPr/>
        </p:nvSpPr>
        <p:spPr bwMode="auto">
          <a:xfrm>
            <a:off x="2068711" y="383977"/>
            <a:ext cx="778668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/>
          <a:lstStyle/>
          <a:p>
            <a:pPr marL="40182"/>
            <a:r>
              <a:rPr lang="en-US" sz="2953">
                <a:solidFill>
                  <a:srgbClr val="006D1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 Bold Italic" charset="0"/>
                <a:ea typeface="ＭＳ Ｐゴシック" charset="0"/>
                <a:cs typeface="Georgia Bold Italic" charset="0"/>
                <a:sym typeface="Georgia Bold Italic" charset="0"/>
              </a:rPr>
              <a:t>Spatial Join</a:t>
            </a:r>
          </a:p>
          <a:p>
            <a:pPr marL="40182"/>
            <a:r>
              <a:rPr lang="en-US" sz="2461">
                <a:solidFill>
                  <a:srgbClr val="006D1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 Bold Italic" charset="0"/>
                <a:ea typeface="ＭＳ Ｐゴシック" charset="0"/>
                <a:cs typeface="Georgia Bold Italic" charset="0"/>
                <a:sym typeface="Georgia Bold Italic" charset="0"/>
              </a:rPr>
              <a:t>Join Polygons to Points</a:t>
            </a:r>
          </a:p>
        </p:txBody>
      </p:sp>
    </p:spTree>
    <p:extLst>
      <p:ext uri="{BB962C8B-B14F-4D97-AF65-F5344CB8AC3E}">
        <p14:creationId xmlns:p14="http://schemas.microsoft.com/office/powerpoint/2010/main" val="310448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/>
              <a:t>Join Polygons to Points</a:t>
            </a:r>
          </a:p>
        </p:txBody>
      </p:sp>
      <p:sp>
        <p:nvSpPr>
          <p:cNvPr id="19458" name="Rectangle 2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r>
              <a:rPr lang="en-US" sz="1266">
                <a:ea typeface="ＭＳ Ｐゴシック" charset="0"/>
                <a:cs typeface="Times New Roman" charset="0"/>
              </a:rPr>
              <a:t>11</a:t>
            </a:r>
          </a:p>
        </p:txBody>
      </p:sp>
      <p:pic>
        <p:nvPicPr>
          <p:cNvPr id="19459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610" y="1080492"/>
            <a:ext cx="3904506" cy="5447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828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/>
          </p:cNvSpPr>
          <p:nvPr/>
        </p:nvSpPr>
        <p:spPr bwMode="auto">
          <a:xfrm>
            <a:off x="1524000" y="-8930"/>
            <a:ext cx="9144000" cy="686693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482" name="AutoShape 2"/>
          <p:cNvSpPr>
            <a:spLocks/>
          </p:cNvSpPr>
          <p:nvPr/>
        </p:nvSpPr>
        <p:spPr bwMode="auto">
          <a:xfrm>
            <a:off x="2614539" y="1596182"/>
            <a:ext cx="3550667" cy="109053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5399" y="0"/>
                </a:moveTo>
                <a:lnTo>
                  <a:pt x="0" y="21600"/>
                </a:lnTo>
                <a:lnTo>
                  <a:pt x="16201" y="21600"/>
                </a:lnTo>
                <a:lnTo>
                  <a:pt x="21600" y="0"/>
                </a:lnTo>
                <a:close/>
                <a:moveTo>
                  <a:pt x="5399" y="0"/>
                </a:moveTo>
              </a:path>
            </a:pathLst>
          </a:custGeom>
          <a:solidFill>
            <a:srgbClr val="FFFFFF"/>
          </a:solidFill>
          <a:ln w="254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483" name="AutoShape 3"/>
          <p:cNvSpPr>
            <a:spLocks/>
          </p:cNvSpPr>
          <p:nvPr/>
        </p:nvSpPr>
        <p:spPr bwMode="auto">
          <a:xfrm>
            <a:off x="2645793" y="3482578"/>
            <a:ext cx="3551783" cy="1144117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5399" y="0"/>
                </a:moveTo>
                <a:lnTo>
                  <a:pt x="0" y="21600"/>
                </a:lnTo>
                <a:lnTo>
                  <a:pt x="16201" y="21600"/>
                </a:lnTo>
                <a:lnTo>
                  <a:pt x="21600" y="0"/>
                </a:lnTo>
                <a:close/>
                <a:moveTo>
                  <a:pt x="5399" y="0"/>
                </a:moveTo>
              </a:path>
            </a:pathLst>
          </a:custGeom>
          <a:solidFill>
            <a:srgbClr val="FFFFFF"/>
          </a:solidFill>
          <a:ln w="254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484" name="AutoShape 4"/>
          <p:cNvSpPr>
            <a:spLocks/>
          </p:cNvSpPr>
          <p:nvPr/>
        </p:nvSpPr>
        <p:spPr bwMode="auto">
          <a:xfrm>
            <a:off x="2646908" y="5385718"/>
            <a:ext cx="3555132" cy="109053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5399" y="0"/>
                </a:moveTo>
                <a:lnTo>
                  <a:pt x="0" y="21600"/>
                </a:lnTo>
                <a:lnTo>
                  <a:pt x="16201" y="21600"/>
                </a:lnTo>
                <a:lnTo>
                  <a:pt x="21600" y="0"/>
                </a:lnTo>
                <a:close/>
                <a:moveTo>
                  <a:pt x="5399" y="0"/>
                </a:moveTo>
              </a:path>
            </a:pathLst>
          </a:custGeom>
          <a:solidFill>
            <a:srgbClr val="FFFFFF"/>
          </a:solidFill>
          <a:ln w="254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485" name="Freeform 5"/>
          <p:cNvSpPr>
            <a:spLocks/>
          </p:cNvSpPr>
          <p:nvPr/>
        </p:nvSpPr>
        <p:spPr bwMode="auto">
          <a:xfrm>
            <a:off x="4404941" y="5670352"/>
            <a:ext cx="842739" cy="577081"/>
          </a:xfrm>
          <a:custGeom>
            <a:avLst/>
            <a:gdLst>
              <a:gd name="T0" fmla="*/ 5856 w 21600"/>
              <a:gd name="T1" fmla="*/ 21600 h 21600"/>
              <a:gd name="T2" fmla="*/ 18240 w 21600"/>
              <a:gd name="T3" fmla="*/ 11081 h 21600"/>
              <a:gd name="T4" fmla="*/ 21600 w 21600"/>
              <a:gd name="T5" fmla="*/ 0 h 21600"/>
              <a:gd name="T6" fmla="*/ 2208 w 21600"/>
              <a:gd name="T7" fmla="*/ 6031 h 21600"/>
              <a:gd name="T8" fmla="*/ 0 w 21600"/>
              <a:gd name="T9" fmla="*/ 11782 h 21600"/>
              <a:gd name="T10" fmla="*/ 5856 w 21600"/>
              <a:gd name="T11" fmla="*/ 21600 h 21600"/>
              <a:gd name="T12" fmla="*/ 5856 w 21600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5856" y="21600"/>
                </a:moveTo>
                <a:lnTo>
                  <a:pt x="18240" y="11081"/>
                </a:lnTo>
                <a:lnTo>
                  <a:pt x="21600" y="0"/>
                </a:lnTo>
                <a:lnTo>
                  <a:pt x="2208" y="6031"/>
                </a:lnTo>
                <a:lnTo>
                  <a:pt x="0" y="11782"/>
                </a:lnTo>
                <a:lnTo>
                  <a:pt x="5856" y="21600"/>
                </a:lnTo>
                <a:close/>
                <a:moveTo>
                  <a:pt x="5856" y="21600"/>
                </a:moveTo>
              </a:path>
            </a:pathLst>
          </a:custGeom>
          <a:solidFill>
            <a:srgbClr val="CC6600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486" name="Freeform 6"/>
          <p:cNvSpPr>
            <a:spLocks/>
          </p:cNvSpPr>
          <p:nvPr/>
        </p:nvSpPr>
        <p:spPr bwMode="auto">
          <a:xfrm>
            <a:off x="3506391" y="5944940"/>
            <a:ext cx="1131838" cy="302494"/>
          </a:xfrm>
          <a:custGeom>
            <a:avLst/>
            <a:gdLst>
              <a:gd name="T0" fmla="*/ 17237 w 21600"/>
              <a:gd name="T1" fmla="*/ 2667 h 21600"/>
              <a:gd name="T2" fmla="*/ 4077 w 21600"/>
              <a:gd name="T3" fmla="*/ 0 h 21600"/>
              <a:gd name="T4" fmla="*/ 0 w 21600"/>
              <a:gd name="T5" fmla="*/ 13600 h 21600"/>
              <a:gd name="T6" fmla="*/ 1645 w 21600"/>
              <a:gd name="T7" fmla="*/ 21333 h 21600"/>
              <a:gd name="T8" fmla="*/ 21600 w 21600"/>
              <a:gd name="T9" fmla="*/ 21600 h 21600"/>
              <a:gd name="T10" fmla="*/ 17237 w 21600"/>
              <a:gd name="T11" fmla="*/ 2667 h 21600"/>
              <a:gd name="T12" fmla="*/ 17237 w 21600"/>
              <a:gd name="T13" fmla="*/ 266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17237" y="2667"/>
                </a:moveTo>
                <a:lnTo>
                  <a:pt x="4077" y="0"/>
                </a:lnTo>
                <a:lnTo>
                  <a:pt x="0" y="13600"/>
                </a:lnTo>
                <a:lnTo>
                  <a:pt x="1645" y="21333"/>
                </a:lnTo>
                <a:lnTo>
                  <a:pt x="21600" y="21600"/>
                </a:lnTo>
                <a:lnTo>
                  <a:pt x="17237" y="2667"/>
                </a:lnTo>
                <a:close/>
                <a:moveTo>
                  <a:pt x="17237" y="2667"/>
                </a:moveTo>
              </a:path>
            </a:pathLst>
          </a:custGeom>
          <a:solidFill>
            <a:schemeClr val="accent1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487" name="Rectangle 7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r>
              <a:rPr lang="en-US" sz="1266">
                <a:ea typeface="ＭＳ Ｐゴシック" charset="0"/>
                <a:cs typeface="Times New Roman" charset="0"/>
              </a:rPr>
              <a:t>12</a:t>
            </a:r>
          </a:p>
        </p:txBody>
      </p: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7184307" y="3101951"/>
            <a:ext cx="2041549" cy="1545952"/>
            <a:chOff x="0" y="0"/>
            <a:chExt cx="1828" cy="1385"/>
          </a:xfrm>
        </p:grpSpPr>
        <p:sp>
          <p:nvSpPr>
            <p:cNvPr id="20488" name="Rectangle 8"/>
            <p:cNvSpPr>
              <a:spLocks/>
            </p:cNvSpPr>
            <p:nvPr/>
          </p:nvSpPr>
          <p:spPr bwMode="auto">
            <a:xfrm>
              <a:off x="0" y="0"/>
              <a:ext cx="1828" cy="13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20489" name="Picture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28" cy="1385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493" name="Group 13"/>
          <p:cNvGrpSpPr>
            <a:grpSpLocks/>
          </p:cNvGrpSpPr>
          <p:nvPr/>
        </p:nvGrpSpPr>
        <p:grpSpPr bwMode="auto">
          <a:xfrm>
            <a:off x="8481343" y="1902023"/>
            <a:ext cx="1500188" cy="955477"/>
            <a:chOff x="0" y="0"/>
            <a:chExt cx="1344" cy="856"/>
          </a:xfrm>
        </p:grpSpPr>
        <p:sp>
          <p:nvSpPr>
            <p:cNvPr id="20491" name="Rectangle 11"/>
            <p:cNvSpPr>
              <a:spLocks/>
            </p:cNvSpPr>
            <p:nvPr/>
          </p:nvSpPr>
          <p:spPr bwMode="auto">
            <a:xfrm>
              <a:off x="0" y="0"/>
              <a:ext cx="1344" cy="8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20492" name="Picture 1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44" cy="856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496" name="Group 16"/>
          <p:cNvGrpSpPr>
            <a:grpSpLocks/>
          </p:cNvGrpSpPr>
          <p:nvPr/>
        </p:nvGrpSpPr>
        <p:grpSpPr bwMode="auto">
          <a:xfrm>
            <a:off x="6399610" y="5259586"/>
            <a:ext cx="3329658" cy="1223367"/>
            <a:chOff x="0" y="0"/>
            <a:chExt cx="2983" cy="1096"/>
          </a:xfrm>
        </p:grpSpPr>
        <p:sp>
          <p:nvSpPr>
            <p:cNvPr id="20494" name="Rectangle 14"/>
            <p:cNvSpPr>
              <a:spLocks/>
            </p:cNvSpPr>
            <p:nvPr/>
          </p:nvSpPr>
          <p:spPr bwMode="auto">
            <a:xfrm>
              <a:off x="0" y="0"/>
              <a:ext cx="2983" cy="10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20495" name="Picture 1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83" cy="1096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497" name="Line 17"/>
          <p:cNvSpPr>
            <a:spLocks noChangeShapeType="1"/>
          </p:cNvSpPr>
          <p:nvPr/>
        </p:nvSpPr>
        <p:spPr bwMode="auto">
          <a:xfrm flipH="1">
            <a:off x="4912817" y="2152054"/>
            <a:ext cx="3552900" cy="1117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498" name="Oval 18"/>
          <p:cNvSpPr>
            <a:spLocks/>
          </p:cNvSpPr>
          <p:nvPr/>
        </p:nvSpPr>
        <p:spPr bwMode="auto">
          <a:xfrm rot="10800000">
            <a:off x="3917156" y="4326434"/>
            <a:ext cx="43533" cy="41300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499" name="Oval 19"/>
          <p:cNvSpPr>
            <a:spLocks/>
          </p:cNvSpPr>
          <p:nvPr/>
        </p:nvSpPr>
        <p:spPr bwMode="auto">
          <a:xfrm rot="10800000">
            <a:off x="4176117" y="4204767"/>
            <a:ext cx="40184" cy="46881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500" name="Oval 20"/>
          <p:cNvSpPr>
            <a:spLocks/>
          </p:cNvSpPr>
          <p:nvPr/>
        </p:nvSpPr>
        <p:spPr bwMode="auto">
          <a:xfrm rot="10800000">
            <a:off x="4329038" y="4260578"/>
            <a:ext cx="39067" cy="45764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501" name="Oval 21"/>
          <p:cNvSpPr>
            <a:spLocks/>
          </p:cNvSpPr>
          <p:nvPr/>
        </p:nvSpPr>
        <p:spPr bwMode="auto">
          <a:xfrm rot="10800000">
            <a:off x="4969744" y="3983757"/>
            <a:ext cx="41299" cy="46881"/>
          </a:xfrm>
          <a:prstGeom prst="ellipse">
            <a:avLst/>
          </a:prstGeom>
          <a:solidFill>
            <a:srgbClr val="000000"/>
          </a:solidFill>
          <a:ln w="1270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502" name="Line 22"/>
          <p:cNvSpPr>
            <a:spLocks noChangeShapeType="1"/>
          </p:cNvSpPr>
          <p:nvPr/>
        </p:nvSpPr>
        <p:spPr bwMode="auto">
          <a:xfrm flipH="1">
            <a:off x="3935016" y="4352107"/>
            <a:ext cx="7814" cy="1794867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503" name="Line 23"/>
          <p:cNvSpPr>
            <a:spLocks noChangeShapeType="1"/>
          </p:cNvSpPr>
          <p:nvPr/>
        </p:nvSpPr>
        <p:spPr bwMode="auto">
          <a:xfrm>
            <a:off x="4201791" y="4238253"/>
            <a:ext cx="1116" cy="178147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504" name="Line 24"/>
          <p:cNvSpPr>
            <a:spLocks noChangeShapeType="1"/>
          </p:cNvSpPr>
          <p:nvPr/>
        </p:nvSpPr>
        <p:spPr bwMode="auto">
          <a:xfrm>
            <a:off x="4353596" y="4295180"/>
            <a:ext cx="2232" cy="1794867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505" name="Line 25"/>
          <p:cNvSpPr>
            <a:spLocks noChangeShapeType="1"/>
          </p:cNvSpPr>
          <p:nvPr/>
        </p:nvSpPr>
        <p:spPr bwMode="auto">
          <a:xfrm>
            <a:off x="4988719" y="4019476"/>
            <a:ext cx="1117" cy="179933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506" name="Rectangle 26"/>
          <p:cNvSpPr>
            <a:spLocks/>
          </p:cNvSpPr>
          <p:nvPr/>
        </p:nvSpPr>
        <p:spPr bwMode="auto">
          <a:xfrm>
            <a:off x="2543101" y="3343052"/>
            <a:ext cx="308098" cy="4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1275" bIns="0">
            <a:spAutoFit/>
          </a:bodyPr>
          <a:lstStyle/>
          <a:p>
            <a:pPr marL="40182"/>
            <a:r>
              <a:rPr lang="en-US" sz="3094">
                <a:solidFill>
                  <a:srgbClr val="000000"/>
                </a:solidFill>
                <a:latin typeface="Times New Roman Bold" charset="0"/>
                <a:ea typeface="ＭＳ Ｐゴシック" charset="0"/>
                <a:cs typeface="Times New Roman Bold" charset="0"/>
                <a:sym typeface="Times New Roman Bold" charset="0"/>
              </a:rPr>
              <a:t>+</a:t>
            </a:r>
          </a:p>
        </p:txBody>
      </p:sp>
      <p:sp>
        <p:nvSpPr>
          <p:cNvPr id="20507" name="Rectangle 27"/>
          <p:cNvSpPr>
            <a:spLocks/>
          </p:cNvSpPr>
          <p:nvPr/>
        </p:nvSpPr>
        <p:spPr bwMode="auto">
          <a:xfrm>
            <a:off x="2566541" y="5336605"/>
            <a:ext cx="357188" cy="50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1275" bIns="0"/>
          <a:lstStyle/>
          <a:p>
            <a:pPr marL="40182"/>
            <a:r>
              <a:rPr lang="en-US" sz="3094">
                <a:solidFill>
                  <a:srgbClr val="000000"/>
                </a:solidFill>
                <a:latin typeface="Times New Roman Bold" charset="0"/>
                <a:ea typeface="ＭＳ Ｐゴシック" charset="0"/>
                <a:cs typeface="Times New Roman Bold" charset="0"/>
                <a:sym typeface="Times New Roman Bold" charset="0"/>
              </a:rPr>
              <a:t>=</a:t>
            </a:r>
          </a:p>
        </p:txBody>
      </p:sp>
      <p:sp>
        <p:nvSpPr>
          <p:cNvPr id="20508" name="Line 28"/>
          <p:cNvSpPr>
            <a:spLocks noChangeShapeType="1"/>
          </p:cNvSpPr>
          <p:nvPr/>
        </p:nvSpPr>
        <p:spPr bwMode="auto">
          <a:xfrm>
            <a:off x="5712024" y="4116586"/>
            <a:ext cx="1446609" cy="1117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509" name="Freeform 29"/>
          <p:cNvSpPr>
            <a:spLocks/>
          </p:cNvSpPr>
          <p:nvPr/>
        </p:nvSpPr>
        <p:spPr bwMode="auto">
          <a:xfrm>
            <a:off x="4252020" y="1859608"/>
            <a:ext cx="843855" cy="578197"/>
          </a:xfrm>
          <a:custGeom>
            <a:avLst/>
            <a:gdLst>
              <a:gd name="T0" fmla="*/ 5856 w 21600"/>
              <a:gd name="T1" fmla="*/ 21600 h 21600"/>
              <a:gd name="T2" fmla="*/ 18240 w 21600"/>
              <a:gd name="T3" fmla="*/ 11081 h 21600"/>
              <a:gd name="T4" fmla="*/ 21600 w 21600"/>
              <a:gd name="T5" fmla="*/ 0 h 21600"/>
              <a:gd name="T6" fmla="*/ 2208 w 21600"/>
              <a:gd name="T7" fmla="*/ 6031 h 21600"/>
              <a:gd name="T8" fmla="*/ 0 w 21600"/>
              <a:gd name="T9" fmla="*/ 11782 h 21600"/>
              <a:gd name="T10" fmla="*/ 5856 w 21600"/>
              <a:gd name="T11" fmla="*/ 21600 h 21600"/>
              <a:gd name="T12" fmla="*/ 5856 w 21600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5856" y="21600"/>
                </a:moveTo>
                <a:lnTo>
                  <a:pt x="18240" y="11081"/>
                </a:lnTo>
                <a:lnTo>
                  <a:pt x="21600" y="0"/>
                </a:lnTo>
                <a:lnTo>
                  <a:pt x="2208" y="6031"/>
                </a:lnTo>
                <a:lnTo>
                  <a:pt x="0" y="11782"/>
                </a:lnTo>
                <a:lnTo>
                  <a:pt x="5856" y="21600"/>
                </a:lnTo>
                <a:close/>
                <a:moveTo>
                  <a:pt x="5856" y="21600"/>
                </a:moveTo>
              </a:path>
            </a:pathLst>
          </a:custGeom>
          <a:solidFill>
            <a:srgbClr val="CC6600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510" name="Freeform 30"/>
          <p:cNvSpPr>
            <a:spLocks/>
          </p:cNvSpPr>
          <p:nvPr/>
        </p:nvSpPr>
        <p:spPr bwMode="auto">
          <a:xfrm>
            <a:off x="3354586" y="2134196"/>
            <a:ext cx="1131838" cy="303609"/>
          </a:xfrm>
          <a:custGeom>
            <a:avLst/>
            <a:gdLst>
              <a:gd name="T0" fmla="*/ 17237 w 21600"/>
              <a:gd name="T1" fmla="*/ 2667 h 21600"/>
              <a:gd name="T2" fmla="*/ 4077 w 21600"/>
              <a:gd name="T3" fmla="*/ 0 h 21600"/>
              <a:gd name="T4" fmla="*/ 0 w 21600"/>
              <a:gd name="T5" fmla="*/ 13600 h 21600"/>
              <a:gd name="T6" fmla="*/ 1645 w 21600"/>
              <a:gd name="T7" fmla="*/ 21333 h 21600"/>
              <a:gd name="T8" fmla="*/ 21600 w 21600"/>
              <a:gd name="T9" fmla="*/ 21600 h 21600"/>
              <a:gd name="T10" fmla="*/ 17237 w 21600"/>
              <a:gd name="T11" fmla="*/ 2667 h 21600"/>
              <a:gd name="T12" fmla="*/ 17237 w 21600"/>
              <a:gd name="T13" fmla="*/ 266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17237" y="2667"/>
                </a:moveTo>
                <a:lnTo>
                  <a:pt x="4077" y="0"/>
                </a:lnTo>
                <a:lnTo>
                  <a:pt x="0" y="13600"/>
                </a:lnTo>
                <a:lnTo>
                  <a:pt x="1645" y="21333"/>
                </a:lnTo>
                <a:lnTo>
                  <a:pt x="21600" y="21600"/>
                </a:lnTo>
                <a:lnTo>
                  <a:pt x="17237" y="2667"/>
                </a:lnTo>
                <a:close/>
                <a:moveTo>
                  <a:pt x="17237" y="2667"/>
                </a:moveTo>
              </a:path>
            </a:pathLst>
          </a:custGeom>
          <a:solidFill>
            <a:schemeClr val="accent1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511" name="Line 31"/>
          <p:cNvSpPr>
            <a:spLocks noChangeShapeType="1"/>
          </p:cNvSpPr>
          <p:nvPr/>
        </p:nvSpPr>
        <p:spPr bwMode="auto">
          <a:xfrm>
            <a:off x="5560219" y="6098976"/>
            <a:ext cx="839391" cy="1117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0512" name="Rectangle 32"/>
          <p:cNvSpPr>
            <a:spLocks/>
          </p:cNvSpPr>
          <p:nvPr/>
        </p:nvSpPr>
        <p:spPr bwMode="auto">
          <a:xfrm>
            <a:off x="2068711" y="383977"/>
            <a:ext cx="778668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/>
          <a:lstStyle/>
          <a:p>
            <a:pPr marL="40182"/>
            <a:r>
              <a:rPr lang="en-US" sz="2953">
                <a:solidFill>
                  <a:srgbClr val="006D1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 Bold Italic" charset="0"/>
                <a:ea typeface="ＭＳ Ｐゴシック" charset="0"/>
                <a:cs typeface="Georgia Bold Italic" charset="0"/>
                <a:sym typeface="Georgia Bold Italic" charset="0"/>
              </a:rPr>
              <a:t>Spatial Join</a:t>
            </a:r>
          </a:p>
          <a:p>
            <a:pPr marL="40182"/>
            <a:r>
              <a:rPr lang="en-US" sz="2461">
                <a:solidFill>
                  <a:srgbClr val="006D1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Georgia Bold Italic" charset="0"/>
                <a:ea typeface="ＭＳ Ｐゴシック" charset="0"/>
                <a:cs typeface="Georgia Bold Italic" charset="0"/>
                <a:sym typeface="Georgia Bold Italic" charset="0"/>
              </a:rPr>
              <a:t>Join Points to Polygon</a:t>
            </a:r>
          </a:p>
        </p:txBody>
      </p:sp>
    </p:spTree>
    <p:extLst>
      <p:ext uri="{BB962C8B-B14F-4D97-AF65-F5344CB8AC3E}">
        <p14:creationId xmlns:p14="http://schemas.microsoft.com/office/powerpoint/2010/main" val="2243866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/>
              <a:t>Join Points to Polygon</a:t>
            </a:r>
          </a:p>
        </p:txBody>
      </p:sp>
      <p:sp>
        <p:nvSpPr>
          <p:cNvPr id="21506" name="Rectangle 2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r>
              <a:rPr lang="en-US" sz="1266">
                <a:ea typeface="ＭＳ Ｐゴシック" charset="0"/>
                <a:cs typeface="Times New Roman" charset="0"/>
              </a:rPr>
              <a:t>13</a:t>
            </a:r>
          </a:p>
        </p:txBody>
      </p:sp>
      <p:pic>
        <p:nvPicPr>
          <p:cNvPr id="21507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172" y="1080492"/>
            <a:ext cx="3904506" cy="545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681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1809750" y="343793"/>
            <a:ext cx="8572500" cy="1143000"/>
          </a:xfrm>
        </p:spPr>
        <p:txBody>
          <a:bodyPr vert="horz" lIns="91440" tIns="45720" rIns="116999" bIns="45720" rtlCol="0" anchor="ctr">
            <a:normAutofit/>
          </a:bodyPr>
          <a:lstStyle/>
          <a:p>
            <a:pPr marL="40182">
              <a:defRPr/>
            </a:pPr>
            <a:r>
              <a:rPr lang="en-US" sz="3516">
                <a:cs typeface="Trebuchet MS Bold" charset="0"/>
              </a:rPr>
              <a:t>Find Features with Particular Attributes</a:t>
            </a:r>
            <a:endParaRPr lang="en-US" sz="3516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79414" y="1598414"/>
            <a:ext cx="4304109" cy="5259586"/>
          </a:xfrm>
        </p:spPr>
        <p:txBody>
          <a:bodyPr vert="horz" lIns="91440" tIns="45720" rIns="116999" bIns="45720" rtlCol="0">
            <a:normAutofit/>
          </a:bodyPr>
          <a:lstStyle/>
          <a:p>
            <a:pPr marL="268998" indent="-241093">
              <a:spcBef>
                <a:spcPct val="0"/>
              </a:spcBef>
              <a:defRPr/>
            </a:pPr>
            <a:r>
              <a:rPr lang="en-US" sz="2391" dirty="0"/>
              <a:t>Use Select by Attribute</a:t>
            </a:r>
          </a:p>
          <a:p>
            <a:pPr marL="27905" indent="0">
              <a:spcBef>
                <a:spcPct val="0"/>
              </a:spcBef>
              <a:buNone/>
              <a:defRPr/>
            </a:pPr>
            <a:endParaRPr lang="en-US" sz="2391" dirty="0"/>
          </a:p>
          <a:p>
            <a:pPr marL="268998" indent="-241093">
              <a:spcBef>
                <a:spcPct val="0"/>
              </a:spcBef>
              <a:defRPr/>
            </a:pPr>
            <a:r>
              <a:rPr lang="en-US" sz="2391" dirty="0"/>
              <a:t>First, right-click on a layer and set it to be the only selectable layer. </a:t>
            </a:r>
          </a:p>
          <a:p>
            <a:pPr marL="268998" indent="-241093">
              <a:spcBef>
                <a:spcPts val="1406"/>
              </a:spcBef>
              <a:defRPr/>
            </a:pPr>
            <a:r>
              <a:rPr lang="en-US" sz="2391" dirty="0"/>
              <a:t>Next, we use an SQL query on the attribute table.</a:t>
            </a:r>
          </a:p>
          <a:p>
            <a:pPr marL="268998" indent="-241093">
              <a:spcBef>
                <a:spcPts val="1406"/>
              </a:spcBef>
              <a:defRPr/>
            </a:pPr>
            <a:r>
              <a:rPr lang="en-US" sz="2391" dirty="0"/>
              <a:t>A dialog box interface helps us build our SQL query.</a:t>
            </a:r>
          </a:p>
        </p:txBody>
      </p:sp>
      <p:pic>
        <p:nvPicPr>
          <p:cNvPr id="7171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992" y="2381994"/>
            <a:ext cx="3571875" cy="2152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850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703" y="1259086"/>
            <a:ext cx="3685729" cy="5063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Rectangle 2"/>
          <p:cNvSpPr>
            <a:spLocks/>
          </p:cNvSpPr>
          <p:nvPr/>
        </p:nvSpPr>
        <p:spPr bwMode="auto">
          <a:xfrm>
            <a:off x="6846094" y="2857500"/>
            <a:ext cx="3687961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40" bIns="0"/>
          <a:lstStyle/>
          <a:p>
            <a:pPr marL="218770" indent="-178587">
              <a:buClr>
                <a:srgbClr val="008712"/>
              </a:buClr>
              <a:buSzPct val="100000"/>
              <a:buFont typeface="Lucida Grande" charset="0"/>
              <a:buChar char="‣"/>
            </a:pPr>
            <a:r>
              <a:rPr lang="en-US" sz="2531">
                <a:ea typeface="ＭＳ Ｐゴシック" charset="0"/>
              </a:rPr>
              <a:t>Search for 'SQL reference' in the ArcGIS Desktop Help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809750" y="-12278"/>
            <a:ext cx="8572500" cy="1141884"/>
          </a:xfrm>
        </p:spPr>
        <p:txBody>
          <a:bodyPr vert="horz" lIns="91440" tIns="45720" rIns="116999" bIns="45720" rtlCol="0" anchor="ctr">
            <a:normAutofit/>
          </a:bodyPr>
          <a:lstStyle/>
          <a:p>
            <a:pPr marL="40182">
              <a:defRPr/>
            </a:pPr>
            <a:r>
              <a:rPr lang="en-US" sz="3516">
                <a:cs typeface="Trebuchet MS Bold" charset="0"/>
              </a:rPr>
              <a:t>Tabular/Attribute Query: Boolean Logic</a:t>
            </a:r>
            <a:endParaRPr lang="en-US" sz="3516"/>
          </a:p>
        </p:txBody>
      </p:sp>
    </p:spTree>
    <p:extLst>
      <p:ext uri="{BB962C8B-B14F-4D97-AF65-F5344CB8AC3E}">
        <p14:creationId xmlns:p14="http://schemas.microsoft.com/office/powerpoint/2010/main" val="1872744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 to GIS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40000"/>
              </a:lnSpc>
              <a:buNone/>
            </a:pPr>
            <a:endParaRPr lang="en-US" sz="8000" dirty="0" smtClean="0">
              <a:solidFill>
                <a:srgbClr val="008712"/>
              </a:solidFill>
              <a:latin typeface="Trebuchet MS Bold"/>
              <a:ea typeface="ＭＳ Ｐゴシック" charset="0"/>
              <a:cs typeface="Trebuchet MS Bold"/>
              <a:sym typeface="ChunkFive Roman" charset="0"/>
            </a:endParaRPr>
          </a:p>
          <a:p>
            <a:pPr marL="0" indent="0" algn="ctr">
              <a:lnSpc>
                <a:spcPct val="40000"/>
              </a:lnSpc>
              <a:buNone/>
            </a:pPr>
            <a:endParaRPr lang="en-US" sz="8000" dirty="0">
              <a:solidFill>
                <a:srgbClr val="008712"/>
              </a:solidFill>
              <a:latin typeface="Trebuchet MS Bold"/>
              <a:ea typeface="ＭＳ Ｐゴシック" charset="0"/>
              <a:cs typeface="Trebuchet MS Bold"/>
              <a:sym typeface="ChunkFive Roman" charset="0"/>
            </a:endParaRPr>
          </a:p>
          <a:p>
            <a:pPr marL="0" indent="0">
              <a:lnSpc>
                <a:spcPct val="40000"/>
              </a:lnSpc>
              <a:buNone/>
            </a:pPr>
            <a:r>
              <a:rPr lang="en-US" sz="4000" dirty="0" smtClean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Basic </a:t>
            </a:r>
            <a:r>
              <a:rPr lang="en-US" sz="4000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GIS Concepts</a:t>
            </a:r>
            <a:endParaRPr lang="en-US" sz="3800" dirty="0" smtClean="0">
              <a:solidFill>
                <a:srgbClr val="1A1A1A"/>
              </a:solidFill>
              <a:latin typeface="Cambria" charset="0"/>
              <a:ea typeface="ＭＳ Ｐゴシック" charset="0"/>
              <a:cs typeface="Cambria" charset="0"/>
              <a:sym typeface="Cambria" charset="0"/>
            </a:endParaRPr>
          </a:p>
          <a:p>
            <a:pPr marL="342900" indent="-342900">
              <a:spcBef>
                <a:spcPts val="1100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endParaRPr lang="en-US" sz="3800" dirty="0">
              <a:solidFill>
                <a:srgbClr val="1A1A1A"/>
              </a:solidFill>
              <a:latin typeface="Cambria" charset="0"/>
              <a:ea typeface="ＭＳ Ｐゴシック" charset="0"/>
              <a:cs typeface="Cambria" charset="0"/>
              <a:sym typeface="Cambria" charset="0"/>
            </a:endParaRPr>
          </a:p>
          <a:p>
            <a:pPr marL="342900" indent="-342900">
              <a:spcBef>
                <a:spcPts val="1100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3800" dirty="0" smtClean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GIS </a:t>
            </a:r>
            <a:r>
              <a:rPr lang="en-US" sz="3800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datasets are organized into layers defined by category and data type</a:t>
            </a:r>
          </a:p>
          <a:p>
            <a:pPr marL="342900" indent="-342900">
              <a:spcBef>
                <a:spcPts val="1100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3800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Each GIS dataset requires an individual layer</a:t>
            </a:r>
          </a:p>
          <a:p>
            <a:pPr marL="342900" indent="-342900">
              <a:spcBef>
                <a:spcPts val="1100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3800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User can then overlay, view and analyze composite maps</a:t>
            </a:r>
          </a:p>
          <a:p>
            <a:pPr marL="342900" indent="-342900">
              <a:spcBef>
                <a:spcPts val="1100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3800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Layers are turned on and off by the user, as needed</a:t>
            </a:r>
          </a:p>
          <a:p>
            <a:pPr marL="800100" lvl="1" indent="-342900">
              <a:spcBef>
                <a:spcPts val="1100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3800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In most GIS interfaces, the user can control how the layers are stacked (i.e., which layers can be seen, which layers are buried under others, how layer transparency is used)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3748" y="286603"/>
            <a:ext cx="3375259" cy="278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3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1979414" y="314772"/>
            <a:ext cx="8233172" cy="1146349"/>
          </a:xfrm>
        </p:spPr>
        <p:txBody>
          <a:bodyPr vert="horz" lIns="91440" tIns="45720" rIns="116999" bIns="45720" rtlCol="0" anchor="ctr">
            <a:normAutofit/>
          </a:bodyPr>
          <a:lstStyle/>
          <a:p>
            <a:pPr marL="40182">
              <a:defRPr/>
            </a:pPr>
            <a:r>
              <a:rPr lang="en-US" sz="3937">
                <a:cs typeface="Trebuchet MS Bold" charset="0"/>
              </a:rPr>
              <a:t>Query Operators</a:t>
            </a:r>
            <a:r>
              <a:rPr lang="en-US" sz="3937"/>
              <a:t/>
            </a:r>
            <a:br>
              <a:rPr lang="en-US" sz="3937"/>
            </a:br>
            <a:r>
              <a:rPr lang="en-US" sz="2812">
                <a:cs typeface="Trebuchet MS Bold" charset="0"/>
              </a:rPr>
              <a:t>Access &amp; ArcGIS</a:t>
            </a:r>
            <a:endParaRPr lang="en-US" sz="2812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79414" y="1955602"/>
            <a:ext cx="3795117" cy="5259586"/>
          </a:xfrm>
        </p:spPr>
        <p:txBody>
          <a:bodyPr vert="horz" lIns="91440" tIns="45720" rIns="116999" bIns="45720" rtlCol="0">
            <a:normAutofit/>
          </a:bodyPr>
          <a:lstStyle/>
          <a:p>
            <a:pPr marL="268998" indent="-241093">
              <a:buSzPct val="89000"/>
              <a:defRPr/>
            </a:pPr>
            <a:r>
              <a:rPr lang="en-US" sz="2672" b="1" dirty="0">
                <a:latin typeface="Georgia"/>
                <a:cs typeface="Georgia"/>
                <a:sym typeface="Georgia Bold" charset="0"/>
              </a:rPr>
              <a:t>=</a:t>
            </a:r>
            <a:r>
              <a:rPr lang="en-US" sz="2672" b="1" dirty="0">
                <a:latin typeface="Georgia"/>
                <a:cs typeface="Georgia"/>
                <a:sym typeface="Georgia Italic" charset="0"/>
              </a:rPr>
              <a:t> </a:t>
            </a:r>
            <a:r>
              <a:rPr lang="en-US" sz="2672" dirty="0">
                <a:latin typeface="Georgia"/>
                <a:cs typeface="Georgia"/>
                <a:sym typeface="Georgia Italic" charset="0"/>
              </a:rPr>
              <a:t>(equal sign)</a:t>
            </a:r>
            <a:endParaRPr lang="en-US" sz="2672" dirty="0">
              <a:latin typeface="Georgia"/>
              <a:cs typeface="Georgia"/>
            </a:endParaRPr>
          </a:p>
          <a:p>
            <a:pPr marL="268998" indent="-241093">
              <a:buSzPct val="89000"/>
              <a:defRPr/>
            </a:pPr>
            <a:r>
              <a:rPr lang="en-US" sz="2672" b="1" dirty="0">
                <a:latin typeface="Georgia"/>
                <a:cs typeface="Georgia"/>
                <a:sym typeface="Georgia Bold" charset="0"/>
              </a:rPr>
              <a:t>&lt;&gt;</a:t>
            </a:r>
            <a:r>
              <a:rPr lang="en-US" sz="2672" b="1" dirty="0">
                <a:latin typeface="Georgia"/>
                <a:cs typeface="Georgia"/>
              </a:rPr>
              <a:t> </a:t>
            </a:r>
            <a:r>
              <a:rPr lang="en-US" sz="2672" dirty="0">
                <a:latin typeface="Georgia"/>
                <a:cs typeface="Georgia"/>
                <a:sym typeface="Georgia Italic" charset="0"/>
              </a:rPr>
              <a:t>(not equal to)</a:t>
            </a:r>
            <a:endParaRPr lang="en-US" sz="2672" dirty="0">
              <a:latin typeface="Georgia"/>
              <a:cs typeface="Georgia"/>
            </a:endParaRPr>
          </a:p>
          <a:p>
            <a:pPr marL="268998" indent="-241093">
              <a:buSzPct val="89000"/>
              <a:defRPr/>
            </a:pPr>
            <a:r>
              <a:rPr lang="en-US" sz="2672" b="1" dirty="0">
                <a:latin typeface="Georgia"/>
                <a:cs typeface="Georgia"/>
                <a:sym typeface="Georgia Bold" charset="0"/>
              </a:rPr>
              <a:t>Like</a:t>
            </a:r>
            <a:r>
              <a:rPr lang="en-US" sz="2672" dirty="0">
                <a:latin typeface="Georgia"/>
                <a:cs typeface="Georgia"/>
                <a:sym typeface="Georgia Italic" charset="0"/>
              </a:rPr>
              <a:t> (inexact searches, with wildcards)</a:t>
            </a:r>
            <a:endParaRPr lang="en-US" sz="2672" dirty="0">
              <a:latin typeface="Georgia"/>
              <a:cs typeface="Georgia"/>
            </a:endParaRPr>
          </a:p>
          <a:p>
            <a:pPr marL="268998" indent="-241093">
              <a:buSzPct val="89000"/>
              <a:defRPr/>
            </a:pPr>
            <a:r>
              <a:rPr lang="en-US" sz="2672" b="1" dirty="0">
                <a:latin typeface="Georgia"/>
                <a:cs typeface="Georgia"/>
                <a:sym typeface="Georgia Bold" charset="0"/>
              </a:rPr>
              <a:t>&gt;</a:t>
            </a:r>
            <a:r>
              <a:rPr lang="en-US" sz="2672" dirty="0">
                <a:latin typeface="Georgia"/>
                <a:cs typeface="Georgia"/>
              </a:rPr>
              <a:t> </a:t>
            </a:r>
            <a:r>
              <a:rPr lang="en-US" sz="2672" dirty="0">
                <a:latin typeface="Georgia"/>
                <a:cs typeface="Georgia"/>
                <a:sym typeface="Georgia Italic" charset="0"/>
              </a:rPr>
              <a:t>(greater than)</a:t>
            </a:r>
            <a:endParaRPr lang="en-US" sz="2672" dirty="0">
              <a:latin typeface="Georgia"/>
              <a:cs typeface="Georgia"/>
            </a:endParaRPr>
          </a:p>
          <a:p>
            <a:pPr marL="268998" indent="-241093">
              <a:buSzPct val="89000"/>
              <a:defRPr/>
            </a:pPr>
            <a:r>
              <a:rPr lang="en-US" sz="2672" b="1" dirty="0">
                <a:latin typeface="Georgia"/>
                <a:cs typeface="Georgia"/>
                <a:sym typeface="Georgia Bold" charset="0"/>
              </a:rPr>
              <a:t>&lt;</a:t>
            </a:r>
            <a:r>
              <a:rPr lang="en-US" sz="2672" dirty="0">
                <a:latin typeface="Georgia"/>
                <a:cs typeface="Georgia"/>
              </a:rPr>
              <a:t> </a:t>
            </a:r>
            <a:r>
              <a:rPr lang="en-US" sz="2672" dirty="0">
                <a:latin typeface="Georgia"/>
                <a:cs typeface="Georgia"/>
                <a:sym typeface="Georgia Italic" charset="0"/>
              </a:rPr>
              <a:t>(less than)</a:t>
            </a:r>
          </a:p>
        </p:txBody>
      </p:sp>
      <p:sp>
        <p:nvSpPr>
          <p:cNvPr id="9219" name="Rectangle 3"/>
          <p:cNvSpPr>
            <a:spLocks/>
          </p:cNvSpPr>
          <p:nvPr/>
        </p:nvSpPr>
        <p:spPr bwMode="auto">
          <a:xfrm>
            <a:off x="6015633" y="1955602"/>
            <a:ext cx="4375547" cy="3366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40" bIns="0"/>
          <a:lstStyle/>
          <a:p>
            <a:pPr marL="268998" indent="-241093">
              <a:lnSpc>
                <a:spcPct val="90000"/>
              </a:lnSpc>
              <a:spcBef>
                <a:spcPts val="633"/>
              </a:spcBef>
              <a:buClr>
                <a:srgbClr val="008712"/>
              </a:buClr>
              <a:buSzPct val="89000"/>
              <a:buFont typeface="Lucida Grande" charset="0"/>
              <a:buChar char="‣"/>
            </a:pPr>
            <a:r>
              <a:rPr lang="en-US" sz="2672" b="1">
                <a:latin typeface="Georgia" charset="0"/>
                <a:ea typeface="ＭＳ Ｐゴシック" charset="0"/>
                <a:sym typeface="Arial Bold" charset="0"/>
              </a:rPr>
              <a:t>&gt;= </a:t>
            </a:r>
            <a:r>
              <a:rPr lang="en-US" sz="2672">
                <a:latin typeface="Georgia" charset="0"/>
                <a:ea typeface="ＭＳ Ｐゴシック" charset="0"/>
                <a:sym typeface="Arial Italic" charset="0"/>
              </a:rPr>
              <a:t>(greater than or equal to)</a:t>
            </a:r>
            <a:endParaRPr lang="en-US" sz="2672">
              <a:latin typeface="Georgia" charset="0"/>
              <a:ea typeface="ＭＳ Ｐゴシック" charset="0"/>
              <a:sym typeface="Arial" charset="0"/>
            </a:endParaRPr>
          </a:p>
          <a:p>
            <a:pPr marL="268998" indent="-241093">
              <a:lnSpc>
                <a:spcPct val="90000"/>
              </a:lnSpc>
              <a:spcBef>
                <a:spcPts val="633"/>
              </a:spcBef>
              <a:buClr>
                <a:srgbClr val="008712"/>
              </a:buClr>
              <a:buSzPct val="89000"/>
              <a:buFont typeface="Lucida Grande" charset="0"/>
              <a:buChar char="‣"/>
            </a:pPr>
            <a:r>
              <a:rPr lang="en-US" sz="2672" b="1">
                <a:latin typeface="Georgia" charset="0"/>
                <a:ea typeface="ＭＳ Ｐゴシック" charset="0"/>
                <a:sym typeface="Arial Bold" charset="0"/>
              </a:rPr>
              <a:t>&lt;= </a:t>
            </a:r>
            <a:r>
              <a:rPr lang="en-US" sz="2672">
                <a:latin typeface="Georgia" charset="0"/>
                <a:ea typeface="ＭＳ Ｐゴシック" charset="0"/>
                <a:sym typeface="Arial Italic" charset="0"/>
              </a:rPr>
              <a:t>(less than or equal to)</a:t>
            </a:r>
            <a:endParaRPr lang="en-US" sz="2672">
              <a:latin typeface="Georgia" charset="0"/>
              <a:ea typeface="ＭＳ Ｐゴシック" charset="0"/>
              <a:sym typeface="Arial" charset="0"/>
            </a:endParaRPr>
          </a:p>
          <a:p>
            <a:pPr marL="268998" indent="-241093">
              <a:lnSpc>
                <a:spcPct val="90000"/>
              </a:lnSpc>
              <a:spcBef>
                <a:spcPts val="633"/>
              </a:spcBef>
              <a:buClr>
                <a:srgbClr val="008712"/>
              </a:buClr>
              <a:buSzPct val="89000"/>
              <a:buFont typeface="Lucida Grande" charset="0"/>
              <a:buChar char="‣"/>
            </a:pPr>
            <a:r>
              <a:rPr lang="en-US" sz="2672" b="1">
                <a:latin typeface="Georgia" charset="0"/>
                <a:ea typeface="ＭＳ Ｐゴシック" charset="0"/>
                <a:sym typeface="Arial Bold" charset="0"/>
              </a:rPr>
              <a:t>And</a:t>
            </a:r>
          </a:p>
          <a:p>
            <a:pPr marL="268998" indent="-241093">
              <a:lnSpc>
                <a:spcPct val="90000"/>
              </a:lnSpc>
              <a:spcBef>
                <a:spcPts val="633"/>
              </a:spcBef>
              <a:buClr>
                <a:srgbClr val="008712"/>
              </a:buClr>
              <a:buSzPct val="89000"/>
              <a:buFont typeface="Lucida Grande" charset="0"/>
              <a:buChar char="‣"/>
            </a:pPr>
            <a:r>
              <a:rPr lang="en-US" sz="2672" b="1">
                <a:latin typeface="Georgia" charset="0"/>
                <a:ea typeface="ＭＳ Ｐゴシック" charset="0"/>
                <a:sym typeface="Arial Bold" charset="0"/>
              </a:rPr>
              <a:t>Or</a:t>
            </a:r>
          </a:p>
          <a:p>
            <a:pPr marL="268998" indent="-241093">
              <a:lnSpc>
                <a:spcPct val="90000"/>
              </a:lnSpc>
              <a:spcBef>
                <a:spcPts val="633"/>
              </a:spcBef>
              <a:buClr>
                <a:srgbClr val="008712"/>
              </a:buClr>
              <a:buSzPct val="89000"/>
              <a:buFont typeface="Lucida Grande" charset="0"/>
              <a:buChar char="‣"/>
            </a:pPr>
            <a:r>
              <a:rPr lang="en-US" sz="2672" b="1">
                <a:latin typeface="Georgia" charset="0"/>
                <a:ea typeface="ＭＳ Ｐゴシック" charset="0"/>
                <a:sym typeface="Arial Bold" charset="0"/>
              </a:rPr>
              <a:t>Not</a:t>
            </a:r>
          </a:p>
          <a:p>
            <a:pPr marL="268998" indent="-241093">
              <a:lnSpc>
                <a:spcPct val="90000"/>
              </a:lnSpc>
              <a:spcBef>
                <a:spcPts val="633"/>
              </a:spcBef>
              <a:buClr>
                <a:srgbClr val="008712"/>
              </a:buClr>
              <a:buSzPct val="89000"/>
              <a:buFont typeface="Lucida Grande" charset="0"/>
              <a:buChar char="‣"/>
            </a:pPr>
            <a:r>
              <a:rPr lang="en-US" sz="2672" b="1">
                <a:latin typeface="Georgia" charset="0"/>
                <a:ea typeface="ＭＳ Ｐゴシック" charset="0"/>
                <a:sym typeface="Arial Bold" charset="0"/>
              </a:rPr>
              <a:t>Is Null</a:t>
            </a:r>
          </a:p>
          <a:p>
            <a:pPr marL="268998" indent="-241093">
              <a:lnSpc>
                <a:spcPct val="90000"/>
              </a:lnSpc>
              <a:spcBef>
                <a:spcPts val="633"/>
              </a:spcBef>
              <a:buClr>
                <a:srgbClr val="008712"/>
              </a:buClr>
              <a:buSzPct val="89000"/>
              <a:buFont typeface="Lucida Grande" charset="0"/>
              <a:buChar char="‣"/>
            </a:pPr>
            <a:r>
              <a:rPr lang="en-US" sz="2672" b="1">
                <a:latin typeface="Georgia" charset="0"/>
                <a:ea typeface="ＭＳ Ｐゴシック" charset="0"/>
                <a:sym typeface="Arial Bold" charset="0"/>
              </a:rPr>
              <a:t>Is Not Null</a:t>
            </a:r>
          </a:p>
        </p:txBody>
      </p:sp>
    </p:spTree>
    <p:extLst>
      <p:ext uri="{BB962C8B-B14F-4D97-AF65-F5344CB8AC3E}">
        <p14:creationId xmlns:p14="http://schemas.microsoft.com/office/powerpoint/2010/main" val="4018269480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 autoUpdateAnimBg="0"/>
      <p:bldP spid="9219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/>
          </p:cNvSpPr>
          <p:nvPr/>
        </p:nvSpPr>
        <p:spPr bwMode="auto">
          <a:xfrm>
            <a:off x="1524000" y="-8930"/>
            <a:ext cx="9144000" cy="686693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3314" name="Rectangle 2"/>
          <p:cNvSpPr>
            <a:spLocks/>
          </p:cNvSpPr>
          <p:nvPr/>
        </p:nvSpPr>
        <p:spPr bwMode="auto">
          <a:xfrm>
            <a:off x="1720453" y="2955727"/>
            <a:ext cx="3580805" cy="193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40" bIns="0"/>
          <a:lstStyle/>
          <a:p>
            <a:pPr marL="40182" algn="ctr">
              <a:spcBef>
                <a:spcPts val="703"/>
              </a:spcBef>
            </a:pPr>
            <a:r>
              <a:rPr lang="en-US" sz="5273">
                <a:solidFill>
                  <a:srgbClr val="000000"/>
                </a:solidFill>
                <a:latin typeface="Georgia Bold Italic" charset="0"/>
                <a:ea typeface="ＭＳ Ｐゴシック" charset="0"/>
                <a:sym typeface="Georgia Bold Italic" charset="0"/>
              </a:rPr>
              <a:t>XOR</a:t>
            </a:r>
          </a:p>
          <a:p>
            <a:pPr marL="40182" algn="ctr">
              <a:spcBef>
                <a:spcPts val="703"/>
              </a:spcBef>
            </a:pPr>
            <a:r>
              <a:rPr lang="en-US" sz="3516">
                <a:solidFill>
                  <a:srgbClr val="000000"/>
                </a:solidFill>
                <a:latin typeface="Georgia Bold Italic" charset="0"/>
                <a:ea typeface="ＭＳ Ｐゴシック" charset="0"/>
                <a:sym typeface="Georgia Bold Italic" charset="0"/>
              </a:rPr>
              <a:t>(somewhat expansive)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414" y="314772"/>
            <a:ext cx="8233172" cy="1146349"/>
          </a:xfrm>
        </p:spPr>
        <p:txBody>
          <a:bodyPr vert="horz" lIns="35719" tIns="35719" rIns="40640" bIns="35719" rtlCol="0" anchor="ctr">
            <a:normAutofit/>
          </a:bodyPr>
          <a:lstStyle/>
          <a:p>
            <a:pPr marL="4465">
              <a:defRPr/>
            </a:pPr>
            <a:r>
              <a:rPr lang="en-US" sz="3937"/>
              <a:t>Boolean Logic or Set Theory</a:t>
            </a:r>
            <a:br>
              <a:rPr lang="en-US" sz="3937"/>
            </a:br>
            <a:endParaRPr lang="en-US" sz="2812"/>
          </a:p>
        </p:txBody>
      </p:sp>
      <p:grpSp>
        <p:nvGrpSpPr>
          <p:cNvPr id="13316" name="Group 6"/>
          <p:cNvGrpSpPr>
            <a:grpSpLocks/>
          </p:cNvGrpSpPr>
          <p:nvPr/>
        </p:nvGrpSpPr>
        <p:grpSpPr bwMode="auto">
          <a:xfrm>
            <a:off x="5381625" y="1791519"/>
            <a:ext cx="4714875" cy="4161234"/>
            <a:chOff x="0" y="0"/>
            <a:chExt cx="4224" cy="3728"/>
          </a:xfrm>
        </p:grpSpPr>
        <p:pic>
          <p:nvPicPr>
            <p:cNvPr id="13317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" y="96"/>
              <a:ext cx="3969" cy="3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8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24" cy="3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72186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1979414" y="305842"/>
            <a:ext cx="8233172" cy="1146349"/>
          </a:xfrm>
        </p:spPr>
        <p:txBody>
          <a:bodyPr vert="horz" lIns="91440" tIns="45720" rIns="116999" bIns="45720" rtlCol="0" anchor="ctr">
            <a:normAutofit/>
          </a:bodyPr>
          <a:lstStyle/>
          <a:p>
            <a:pPr marL="40182">
              <a:defRPr/>
            </a:pPr>
            <a:r>
              <a:rPr lang="en-US" smtClean="0">
                <a:cs typeface="Trebuchet MS Bold" charset="0"/>
              </a:rPr>
              <a:t>Selecting Features</a:t>
            </a:r>
            <a:endParaRPr lang="en-US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vert="horz" lIns="91440" tIns="45720" rIns="116999" bIns="45720" rtlCol="0">
            <a:normAutofit/>
          </a:bodyPr>
          <a:lstStyle/>
          <a:p>
            <a:pPr marL="268998" indent="-241093">
              <a:spcBef>
                <a:spcPct val="0"/>
              </a:spcBef>
              <a:defRPr/>
            </a:pPr>
            <a:r>
              <a:rPr lang="en-US" sz="2672"/>
              <a:t>Click on the </a:t>
            </a:r>
            <a:r>
              <a:rPr lang="ja-JP" altLang="en-US" sz="2672">
                <a:latin typeface="Arial"/>
              </a:rPr>
              <a:t>“</a:t>
            </a:r>
            <a:r>
              <a:rPr lang="en-US" sz="2672"/>
              <a:t>Select Features</a:t>
            </a:r>
            <a:r>
              <a:rPr lang="ja-JP" altLang="en-US" sz="2672">
                <a:latin typeface="Arial"/>
              </a:rPr>
              <a:t>”</a:t>
            </a:r>
            <a:r>
              <a:rPr lang="en-US" sz="2672"/>
              <a:t> tool.  The default is a rectangle graphic. Make a small box on each feature you want to select.  Hold down the Shift key to select more than one feature.</a:t>
            </a:r>
          </a:p>
          <a:p>
            <a:pPr marL="268998" indent="-241093">
              <a:spcBef>
                <a:spcPts val="1828"/>
              </a:spcBef>
              <a:defRPr/>
            </a:pPr>
            <a:r>
              <a:rPr lang="en-US" sz="2672"/>
              <a:t>We will complete a hands-on exercise to learn other selection methods.</a:t>
            </a:r>
          </a:p>
        </p:txBody>
      </p:sp>
    </p:spTree>
    <p:extLst>
      <p:ext uri="{BB962C8B-B14F-4D97-AF65-F5344CB8AC3E}">
        <p14:creationId xmlns:p14="http://schemas.microsoft.com/office/powerpoint/2010/main" val="3197837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1979414" y="225475"/>
            <a:ext cx="8233172" cy="1146349"/>
          </a:xfrm>
        </p:spPr>
        <p:txBody>
          <a:bodyPr vert="horz" lIns="91440" tIns="45720" rIns="116999" bIns="45720" rtlCol="0" anchor="ctr">
            <a:normAutofit/>
          </a:bodyPr>
          <a:lstStyle/>
          <a:p>
            <a:pPr marL="40182">
              <a:defRPr/>
            </a:pPr>
            <a:r>
              <a:rPr lang="en-US" smtClean="0">
                <a:cs typeface="Trebuchet MS Bold" charset="0"/>
              </a:rPr>
              <a:t>Selection Tools</a:t>
            </a:r>
            <a:endParaRPr lang="en-US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79414" y="1523628"/>
            <a:ext cx="8233172" cy="4608835"/>
          </a:xfrm>
        </p:spPr>
        <p:txBody>
          <a:bodyPr vert="horz" lIns="91440" tIns="45720" rIns="116999" bIns="45720" rtlCol="0">
            <a:normAutofit/>
          </a:bodyPr>
          <a:lstStyle/>
          <a:p>
            <a:pPr marL="268998" indent="-241093">
              <a:spcBef>
                <a:spcPct val="0"/>
              </a:spcBef>
              <a:buFont typeface="Georgia Bold" charset="0"/>
              <a:buChar char="‣"/>
              <a:defRPr/>
            </a:pPr>
            <a:r>
              <a:rPr lang="en-US" sz="2391">
                <a:latin typeface="Georgia Bold" charset="0"/>
                <a:cs typeface="Georgia Bold" charset="0"/>
                <a:sym typeface="Georgia Bold" charset="0"/>
              </a:rPr>
              <a:t>Select by attribute</a:t>
            </a:r>
            <a:r>
              <a:rPr lang="en-US" sz="2391">
                <a:latin typeface="Georgia Bold" charset="0"/>
                <a:ea typeface="ヒラギノ明朝 ProN W6" charset="0"/>
                <a:cs typeface="ヒラギノ明朝 ProN W6" charset="0"/>
                <a:sym typeface="Georgia Bold" charset="0"/>
              </a:rPr>
              <a:t/>
            </a:r>
            <a:br>
              <a:rPr lang="en-US" sz="2391">
                <a:latin typeface="Georgia Bold" charset="0"/>
                <a:ea typeface="ヒラギノ明朝 ProN W6" charset="0"/>
                <a:cs typeface="ヒラギノ明朝 ProN W6" charset="0"/>
                <a:sym typeface="Georgia Bold" charset="0"/>
              </a:rPr>
            </a:br>
            <a:r>
              <a:rPr lang="en-US" sz="2391"/>
              <a:t>This is the same as querying from a table</a:t>
            </a:r>
          </a:p>
          <a:p>
            <a:pPr marL="268998" indent="-241093">
              <a:spcBef>
                <a:spcPts val="3023"/>
              </a:spcBef>
              <a:buFont typeface="Georgia Bold" charset="0"/>
              <a:buChar char="‣"/>
              <a:defRPr/>
            </a:pPr>
            <a:r>
              <a:rPr lang="en-US" sz="2391">
                <a:latin typeface="Georgia Bold" charset="0"/>
                <a:cs typeface="Georgia Bold" charset="0"/>
                <a:sym typeface="Georgia Bold" charset="0"/>
              </a:rPr>
              <a:t>Select by location</a:t>
            </a:r>
            <a:r>
              <a:rPr lang="en-US" sz="2391">
                <a:latin typeface="Georgia Bold" charset="0"/>
                <a:ea typeface="ヒラギノ明朝 ProN W6" charset="0"/>
                <a:cs typeface="ヒラギノ明朝 ProN W6" charset="0"/>
                <a:sym typeface="Georgia Bold" charset="0"/>
              </a:rPr>
              <a:t/>
            </a:r>
            <a:br>
              <a:rPr lang="en-US" sz="2391">
                <a:latin typeface="Georgia Bold" charset="0"/>
                <a:ea typeface="ヒラギノ明朝 ProN W6" charset="0"/>
                <a:cs typeface="ヒラギノ明朝 ProN W6" charset="0"/>
                <a:sym typeface="Georgia Bold" charset="0"/>
              </a:rPr>
            </a:br>
            <a:r>
              <a:rPr lang="en-US" sz="2391"/>
              <a:t>This tool allows you to select features from layers that meet specified criteria relative to the features in another layer.  </a:t>
            </a:r>
          </a:p>
          <a:p>
            <a:pPr marL="268998" indent="-241093">
              <a:spcBef>
                <a:spcPts val="3023"/>
              </a:spcBef>
              <a:buFont typeface="Georgia Bold" charset="0"/>
              <a:buChar char="‣"/>
              <a:defRPr/>
            </a:pPr>
            <a:r>
              <a:rPr lang="en-US" sz="2391">
                <a:latin typeface="Georgia Bold" charset="0"/>
                <a:cs typeface="Georgia Bold" charset="0"/>
                <a:sym typeface="Georgia Bold" charset="0"/>
              </a:rPr>
              <a:t>Select by graphics</a:t>
            </a:r>
            <a:r>
              <a:rPr lang="en-US" sz="2391">
                <a:latin typeface="Georgia Bold" charset="0"/>
                <a:ea typeface="ヒラギノ明朝 ProN W6" charset="0"/>
                <a:cs typeface="ヒラギノ明朝 ProN W6" charset="0"/>
                <a:sym typeface="Georgia Bold" charset="0"/>
              </a:rPr>
              <a:t/>
            </a:r>
            <a:br>
              <a:rPr lang="en-US" sz="2391">
                <a:latin typeface="Georgia Bold" charset="0"/>
                <a:ea typeface="ヒラギノ明朝 ProN W6" charset="0"/>
                <a:cs typeface="ヒラギノ明朝 ProN W6" charset="0"/>
                <a:sym typeface="Georgia Bold" charset="0"/>
              </a:rPr>
            </a:br>
            <a:r>
              <a:rPr lang="en-US" sz="2391"/>
              <a:t>From the Draw Toolbar, select a graphic.  Use the Select Elements tool, and select the features you want with the graphic.  Then use the Selection drop-down menu, and Select by Graphics.</a:t>
            </a:r>
          </a:p>
        </p:txBody>
      </p:sp>
    </p:spTree>
    <p:extLst>
      <p:ext uri="{BB962C8B-B14F-4D97-AF65-F5344CB8AC3E}">
        <p14:creationId xmlns:p14="http://schemas.microsoft.com/office/powerpoint/2010/main" val="1048448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r>
              <a:rPr lang="en-US" sz="1266">
                <a:ea typeface="ＭＳ Ｐゴシック" charset="0"/>
                <a:cs typeface="Times New Roman" charset="0"/>
              </a:rPr>
              <a:t>3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41275" bIns="45720" rtlCol="0" anchor="ctr">
            <a:normAutofit/>
          </a:bodyPr>
          <a:lstStyle/>
          <a:p>
            <a:pPr marL="40182"/>
            <a:r>
              <a:rPr lang="en-US" sz="3937"/>
              <a:t>Spatial Query Examples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414" y="1491258"/>
            <a:ext cx="8232056" cy="5634633"/>
          </a:xfrm>
          <a:ln/>
        </p:spPr>
        <p:txBody>
          <a:bodyPr vert="horz" lIns="91440" tIns="45720" rIns="41275" bIns="45720" rtlCol="0">
            <a:normAutofit/>
          </a:bodyPr>
          <a:lstStyle/>
          <a:p>
            <a:pPr marL="270113" indent="-241093">
              <a:spcBef>
                <a:spcPct val="0"/>
              </a:spcBef>
            </a:pPr>
            <a:r>
              <a:rPr lang="en-US" sz="2672">
                <a:effectLst>
                  <a:outerShdw blurRad="38100" dist="38100" dir="2700000" algn="tl">
                    <a:srgbClr val="DDDDDD"/>
                  </a:outerShdw>
                </a:effectLst>
                <a:latin typeface="Georgia Bold" charset="0"/>
                <a:cs typeface="Georgia Bold" charset="0"/>
                <a:sym typeface="Georgia Bold" charset="0"/>
              </a:rPr>
              <a:t>Point-in-polygon: </a:t>
            </a:r>
            <a:r>
              <a:rPr lang="en-US" sz="2672">
                <a:effectLst>
                  <a:outerShdw blurRad="38100" dist="38100" dir="2700000" algn="tl">
                    <a:srgbClr val="DDDDDD"/>
                  </a:outerShdw>
                </a:effectLst>
              </a:rPr>
              <a:t>What is the total employment of large employers (points) in New Brunswick (polygon)?  How many bus stops (points) are there within our study area (polygon)?</a:t>
            </a:r>
          </a:p>
          <a:p>
            <a:pPr marL="270113" indent="-241093">
              <a:spcBef>
                <a:spcPts val="3023"/>
              </a:spcBef>
            </a:pPr>
            <a:r>
              <a:rPr lang="en-US" sz="2672">
                <a:effectLst>
                  <a:outerShdw blurRad="38100" dist="38100" dir="2700000" algn="tl">
                    <a:srgbClr val="DDDDDD"/>
                  </a:outerShdw>
                </a:effectLst>
                <a:latin typeface="Georgia Bold" charset="0"/>
                <a:cs typeface="Georgia Bold" charset="0"/>
                <a:sym typeface="Georgia Bold" charset="0"/>
              </a:rPr>
              <a:t>Line-in-polygon:  </a:t>
            </a:r>
            <a:r>
              <a:rPr lang="en-US" sz="2672">
                <a:effectLst>
                  <a:outerShdw blurRad="38100" dist="38100" dir="2700000" algn="tl">
                    <a:srgbClr val="DDDDDD"/>
                  </a:outerShdw>
                </a:effectLst>
              </a:rPr>
              <a:t>How many miles of bus routes (line) are within Mercer County (polygon)?</a:t>
            </a:r>
          </a:p>
          <a:p>
            <a:pPr marL="270113" indent="-241093">
              <a:spcBef>
                <a:spcPts val="3023"/>
              </a:spcBef>
            </a:pPr>
            <a:r>
              <a:rPr lang="en-US" sz="2672">
                <a:effectLst>
                  <a:outerShdw blurRad="38100" dist="38100" dir="2700000" algn="tl">
                    <a:srgbClr val="DDDDDD"/>
                  </a:outerShdw>
                </a:effectLst>
                <a:latin typeface="Georgia Bold" charset="0"/>
                <a:cs typeface="Georgia Bold" charset="0"/>
                <a:sym typeface="Georgia Bold" charset="0"/>
              </a:rPr>
              <a:t>Polygon-in-polygon:</a:t>
            </a:r>
            <a:r>
              <a:rPr lang="en-US" sz="2672">
                <a:effectLst>
                  <a:outerShdw blurRad="38100" dist="38100" dir="2700000" algn="tl">
                    <a:srgbClr val="DDDDDD"/>
                  </a:outerShdw>
                </a:effectLst>
              </a:rPr>
              <a:t>  Retrieve data for the census block groups (polygons) within the Central Business District (polygon).</a:t>
            </a:r>
          </a:p>
        </p:txBody>
      </p:sp>
    </p:spTree>
    <p:extLst>
      <p:ext uri="{BB962C8B-B14F-4D97-AF65-F5344CB8AC3E}">
        <p14:creationId xmlns:p14="http://schemas.microsoft.com/office/powerpoint/2010/main" val="2034747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/>
          </p:cNvSpPr>
          <p:nvPr/>
        </p:nvSpPr>
        <p:spPr bwMode="auto">
          <a:xfrm>
            <a:off x="1524000" y="-8930"/>
            <a:ext cx="9144000" cy="686693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2290" name="Rectangle 2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r>
              <a:rPr lang="en-US" sz="1266">
                <a:ea typeface="ＭＳ Ｐゴシック" charset="0"/>
                <a:cs typeface="Times New Roman" charset="0"/>
              </a:rPr>
              <a:t>4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 sz="3516">
                <a:latin typeface="Georgia Bold Italic" charset="0"/>
                <a:cs typeface="Georgia Bold Italic" charset="0"/>
                <a:sym typeface="Georgia Bold Italic" charset="0"/>
              </a:rPr>
              <a:t>Select by Location</a:t>
            </a:r>
            <a:endParaRPr lang="en-US" sz="3516">
              <a:latin typeface="Georgia Bold Italic" charset="0"/>
              <a:ea typeface="ヒラギノ明朝 ProN W6" charset="0"/>
              <a:cs typeface="ヒラギノ明朝 ProN W6" charset="0"/>
              <a:sym typeface="Georgia Bold Italic" charset="0"/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211586" y="2134195"/>
            <a:ext cx="2973586" cy="4723805"/>
          </a:xfrm>
          <a:ln/>
        </p:spPr>
        <p:txBody>
          <a:bodyPr vert="horz" lIns="91440" tIns="45720" rIns="103292" bIns="45720" rtlCol="0">
            <a:normAutofit/>
          </a:bodyPr>
          <a:lstStyle/>
          <a:p>
            <a:pPr marL="268998" indent="-241093">
              <a:spcBef>
                <a:spcPct val="0"/>
              </a:spcBef>
            </a:pPr>
            <a:r>
              <a:rPr lang="en-US">
                <a:latin typeface="Georgia Bold" charset="0"/>
                <a:cs typeface="Georgia Bold" charset="0"/>
                <a:sym typeface="Georgia Bold" charset="0"/>
              </a:rPr>
              <a:t>Select by Location</a:t>
            </a:r>
            <a:endParaRPr lang="en-US">
              <a:latin typeface="Georgia Bold" charset="0"/>
              <a:ea typeface="ヒラギノ明朝 ProN W6" charset="0"/>
              <a:cs typeface="ヒラギノ明朝 ProN W6" charset="0"/>
              <a:sym typeface="Georgia Bold" charset="0"/>
            </a:endParaRPr>
          </a:p>
          <a:p>
            <a:pPr marL="268998" indent="-241093">
              <a:spcBef>
                <a:spcPts val="2601"/>
              </a:spcBef>
            </a:pPr>
            <a:r>
              <a:rPr lang="en-US">
                <a:latin typeface="Georgia Bold" charset="0"/>
                <a:cs typeface="Georgia Bold" charset="0"/>
                <a:sym typeface="Georgia Bold" charset="0"/>
              </a:rPr>
              <a:t>Statistics </a:t>
            </a:r>
            <a:endParaRPr lang="en-US">
              <a:latin typeface="Georgia Bold" charset="0"/>
              <a:ea typeface="ヒラギノ明朝 ProN W6" charset="0"/>
              <a:cs typeface="ヒラギノ明朝 ProN W6" charset="0"/>
              <a:sym typeface="Georgia Bold" charset="0"/>
            </a:endParaRPr>
          </a:p>
        </p:txBody>
      </p:sp>
      <p:grpSp>
        <p:nvGrpSpPr>
          <p:cNvPr id="12295" name="Group 7"/>
          <p:cNvGrpSpPr>
            <a:grpSpLocks/>
          </p:cNvGrpSpPr>
          <p:nvPr/>
        </p:nvGrpSpPr>
        <p:grpSpPr bwMode="auto">
          <a:xfrm>
            <a:off x="5372695" y="1500187"/>
            <a:ext cx="4384477" cy="4607719"/>
            <a:chOff x="0" y="0"/>
            <a:chExt cx="3928" cy="4128"/>
          </a:xfrm>
        </p:grpSpPr>
        <p:pic>
          <p:nvPicPr>
            <p:cNvPr id="12293" name="Picture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" y="96"/>
              <a:ext cx="3673" cy="3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4" name="Picture 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8" cy="4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51110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r>
              <a:rPr lang="en-US" sz="1266">
                <a:ea typeface="ＭＳ Ｐゴシック" charset="0"/>
                <a:cs typeface="Times New Roman" charset="0"/>
              </a:rPr>
              <a:t>5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41275" bIns="45720" rtlCol="0" anchor="ctr">
            <a:normAutofit/>
          </a:bodyPr>
          <a:lstStyle/>
          <a:p>
            <a:pPr marL="40182"/>
            <a:r>
              <a:rPr lang="en-US" sz="3937"/>
              <a:t>Spatial Query Examples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414" y="1491258"/>
            <a:ext cx="8232056" cy="5634633"/>
          </a:xfrm>
          <a:ln/>
        </p:spPr>
        <p:txBody>
          <a:bodyPr vert="horz" lIns="91440" tIns="45720" rIns="41275" bIns="45720" rtlCol="0">
            <a:normAutofit/>
          </a:bodyPr>
          <a:lstStyle/>
          <a:p>
            <a:pPr marL="270113" indent="-241093">
              <a:spcBef>
                <a:spcPct val="0"/>
              </a:spcBef>
            </a:pPr>
            <a:r>
              <a:rPr lang="en-US" sz="2391" dirty="0">
                <a:latin typeface="Georgia Bold" charset="0"/>
                <a:cs typeface="Georgia Bold" charset="0"/>
                <a:sym typeface="Georgia Bold" charset="0"/>
              </a:rPr>
              <a:t>Radius/buffer search  </a:t>
            </a:r>
            <a:endParaRPr lang="en-US" sz="2391" dirty="0">
              <a:latin typeface="Georgia Bold" charset="0"/>
              <a:ea typeface="ヒラギノ明朝 ProN W6" charset="0"/>
              <a:cs typeface="ヒラギノ明朝 ProN W6" charset="0"/>
              <a:sym typeface="Georgia Bold" charset="0"/>
            </a:endParaRPr>
          </a:p>
          <a:p>
            <a:pPr marL="551389" lvl="1" indent="-200911">
              <a:spcBef>
                <a:spcPts val="3094"/>
              </a:spcBef>
            </a:pPr>
            <a:r>
              <a:rPr lang="en-US" sz="2391" dirty="0"/>
              <a:t>Identify all children (points) within a 1 mile radius of a school (buffer around a point).  </a:t>
            </a:r>
          </a:p>
          <a:p>
            <a:pPr marL="551389" lvl="1" indent="-200911">
              <a:spcBef>
                <a:spcPts val="3094"/>
              </a:spcBef>
            </a:pPr>
            <a:r>
              <a:rPr lang="en-US" sz="2391" dirty="0"/>
              <a:t>Identify all large employers (points) within a 1/4 mile distance of a bus route (buffer around a line).  </a:t>
            </a:r>
          </a:p>
          <a:p>
            <a:pPr marL="551389" lvl="1" indent="-200911">
              <a:spcBef>
                <a:spcPts val="3094"/>
              </a:spcBef>
            </a:pPr>
            <a:r>
              <a:rPr lang="en-US" sz="2391" dirty="0"/>
              <a:t>Notify all property owners within 1000 feet of a proposed liquor license (buffer around a polygon).</a:t>
            </a:r>
          </a:p>
        </p:txBody>
      </p:sp>
    </p:spTree>
    <p:extLst>
      <p:ext uri="{BB962C8B-B14F-4D97-AF65-F5344CB8AC3E}">
        <p14:creationId xmlns:p14="http://schemas.microsoft.com/office/powerpoint/2010/main" val="2923889824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/>
          </p:cNvSpPr>
          <p:nvPr/>
        </p:nvSpPr>
        <p:spPr bwMode="auto">
          <a:xfrm>
            <a:off x="1524000" y="-8930"/>
            <a:ext cx="9144000" cy="686693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4338" name="Rectangle 2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r>
              <a:rPr lang="en-US" sz="1266">
                <a:ea typeface="ＭＳ Ｐゴシック" charset="0"/>
                <a:cs typeface="Times New Roman" charset="0"/>
              </a:rPr>
              <a:t>6</a:t>
            </a:r>
          </a:p>
        </p:txBody>
      </p:sp>
      <p:grpSp>
        <p:nvGrpSpPr>
          <p:cNvPr id="14341" name="Group 5"/>
          <p:cNvGrpSpPr>
            <a:grpSpLocks/>
          </p:cNvGrpSpPr>
          <p:nvPr/>
        </p:nvGrpSpPr>
        <p:grpSpPr bwMode="auto">
          <a:xfrm>
            <a:off x="2649141" y="1379637"/>
            <a:ext cx="6732984" cy="5134570"/>
            <a:chOff x="0" y="0"/>
            <a:chExt cx="6032" cy="4600"/>
          </a:xfrm>
        </p:grpSpPr>
        <p:pic>
          <p:nvPicPr>
            <p:cNvPr id="14339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" y="96"/>
              <a:ext cx="5776" cy="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0" name="Pictur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2" cy="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42" name="AutoShape 6"/>
          <p:cNvSpPr>
            <a:spLocks/>
          </p:cNvSpPr>
          <p:nvPr/>
        </p:nvSpPr>
        <p:spPr bwMode="auto">
          <a:xfrm>
            <a:off x="3192736" y="3532808"/>
            <a:ext cx="856133" cy="524619"/>
          </a:xfrm>
          <a:prstGeom prst="rightArrow">
            <a:avLst>
              <a:gd name="adj1" fmla="val 50000"/>
              <a:gd name="adj2" fmla="val 40858"/>
            </a:avLst>
          </a:prstGeom>
          <a:solidFill>
            <a:srgbClr val="006D12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14343" name="Rectangle 7"/>
          <p:cNvSpPr>
            <a:spLocks/>
          </p:cNvSpPr>
          <p:nvPr/>
        </p:nvSpPr>
        <p:spPr bwMode="auto">
          <a:xfrm>
            <a:off x="1979414" y="-232172"/>
            <a:ext cx="823205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26789" tIns="26789" rIns="65040" bIns="26789" anchor="b"/>
          <a:lstStyle/>
          <a:p>
            <a:pPr algn="ctr"/>
            <a:r>
              <a:rPr lang="en-US" sz="3516">
                <a:solidFill>
                  <a:srgbClr val="006D12"/>
                </a:solidFill>
                <a:latin typeface="Georgia Bold Italic" charset="0"/>
                <a:ea typeface="ＭＳ Ｐゴシック" charset="0"/>
                <a:cs typeface="Georgia Bold Italic" charset="0"/>
                <a:sym typeface="Georgia Bold Italic" charset="0"/>
              </a:rPr>
              <a:t>Select by Location</a:t>
            </a:r>
          </a:p>
        </p:txBody>
      </p:sp>
    </p:spTree>
    <p:extLst>
      <p:ext uri="{BB962C8B-B14F-4D97-AF65-F5344CB8AC3E}">
        <p14:creationId xmlns:p14="http://schemas.microsoft.com/office/powerpoint/2010/main" val="1360334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r>
              <a:rPr lang="en-US" sz="1266">
                <a:ea typeface="ＭＳ Ｐゴシック" charset="0"/>
                <a:cs typeface="Times New Roman" charset="0"/>
              </a:rPr>
              <a:t>16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/>
              <a:t>Geoprocessing Tools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77641" y="1250156"/>
            <a:ext cx="7920633" cy="5232797"/>
          </a:xfrm>
          <a:ln/>
        </p:spPr>
        <p:txBody>
          <a:bodyPr vert="horz" lIns="91440" tIns="45720" rIns="103292" bIns="45720" rtlCol="0">
            <a:normAutofit lnSpcReduction="10000"/>
          </a:bodyPr>
          <a:lstStyle/>
          <a:p>
            <a:pPr marL="268998" indent="-241093">
              <a:buSzPct val="125000"/>
            </a:pPr>
            <a:r>
              <a:rPr lang="en-US" sz="2953" b="1" dirty="0"/>
              <a:t>DATA MANAGEMENT: GENERAL</a:t>
            </a:r>
            <a:endParaRPr lang="en-US" sz="2953" b="1" dirty="0"/>
          </a:p>
          <a:p>
            <a:pPr marL="1030226" lvl="5" indent="-241093">
              <a:buSzPct val="125000"/>
            </a:pPr>
            <a:r>
              <a:rPr lang="en-US" sz="2953" b="1" dirty="0"/>
              <a:t>Merge</a:t>
            </a:r>
            <a:r>
              <a:rPr lang="en-US" sz="2953" dirty="0"/>
              <a:t>, Append</a:t>
            </a:r>
            <a:endParaRPr lang="en-US" sz="2953" dirty="0"/>
          </a:p>
          <a:p>
            <a:pPr marL="268998" indent="-241093">
              <a:buSzPct val="125000"/>
            </a:pPr>
            <a:r>
              <a:rPr lang="en-US" sz="2953" b="1" dirty="0"/>
              <a:t>DATA MANAGEMENT: </a:t>
            </a:r>
            <a:r>
              <a:rPr lang="en-US" sz="2953" b="1" dirty="0"/>
              <a:t>GENERALIZATION</a:t>
            </a:r>
            <a:endParaRPr lang="en-US" sz="2953" b="1" dirty="0"/>
          </a:p>
          <a:p>
            <a:pPr marL="1030226" lvl="5" indent="-241093">
              <a:buSzPct val="125000"/>
            </a:pPr>
            <a:r>
              <a:rPr lang="en-US" sz="2953" dirty="0"/>
              <a:t>Dissolve</a:t>
            </a:r>
          </a:p>
          <a:p>
            <a:pPr marL="268998" indent="-241093">
              <a:buSzPct val="125000"/>
            </a:pPr>
            <a:r>
              <a:rPr lang="en-US" sz="2953" b="1" dirty="0"/>
              <a:t>ANALYSIS: EXTRACT</a:t>
            </a:r>
          </a:p>
          <a:p>
            <a:pPr marL="1030226" lvl="5" indent="-241093">
              <a:buSzPct val="125000"/>
            </a:pPr>
            <a:r>
              <a:rPr lang="en-US" sz="2953" b="1" dirty="0"/>
              <a:t>Clip</a:t>
            </a:r>
            <a:r>
              <a:rPr lang="en-US" sz="2953" dirty="0"/>
              <a:t>, Select</a:t>
            </a:r>
            <a:endParaRPr lang="en-US" sz="2953" dirty="0"/>
          </a:p>
          <a:p>
            <a:pPr marL="268998" indent="-241093">
              <a:buSzPct val="125000"/>
            </a:pPr>
            <a:r>
              <a:rPr lang="en-US" sz="2953" b="1" dirty="0"/>
              <a:t>ANALYSIS: PROXIMITY</a:t>
            </a:r>
          </a:p>
          <a:p>
            <a:pPr marL="1030226" lvl="5" indent="-241093">
              <a:buSzPct val="125000"/>
            </a:pPr>
            <a:r>
              <a:rPr lang="en-US" sz="2953" b="1" dirty="0"/>
              <a:t>Buffer</a:t>
            </a:r>
            <a:r>
              <a:rPr lang="en-US" sz="2953" dirty="0"/>
              <a:t>, Near</a:t>
            </a:r>
          </a:p>
          <a:p>
            <a:pPr marL="268998" indent="-241093">
              <a:buSzPct val="125000"/>
            </a:pPr>
            <a:r>
              <a:rPr lang="en-US" sz="2953" b="1" dirty="0"/>
              <a:t>ANALYSIS: </a:t>
            </a:r>
            <a:r>
              <a:rPr lang="en-US" sz="2953" b="1" dirty="0"/>
              <a:t>OVERLAY</a:t>
            </a:r>
          </a:p>
          <a:p>
            <a:pPr marL="1030226" lvl="5" indent="-241093">
              <a:buSzPct val="125000"/>
            </a:pPr>
            <a:r>
              <a:rPr lang="en-US" sz="2953" b="1" dirty="0"/>
              <a:t>Intersect</a:t>
            </a:r>
            <a:r>
              <a:rPr lang="en-US" sz="2953" dirty="0"/>
              <a:t>, Union, </a:t>
            </a:r>
            <a:r>
              <a:rPr lang="en-US" sz="2953" dirty="0"/>
              <a:t>Identity</a:t>
            </a:r>
          </a:p>
          <a:p>
            <a:pPr marL="1030226" lvl="5" indent="-241093">
              <a:buSzPct val="125000"/>
            </a:pPr>
            <a:r>
              <a:rPr lang="en-US" sz="2953" dirty="0"/>
              <a:t>Erase, </a:t>
            </a:r>
            <a:r>
              <a:rPr lang="en-US" sz="2953" dirty="0"/>
              <a:t>Symmetrical Difference</a:t>
            </a:r>
          </a:p>
        </p:txBody>
      </p:sp>
    </p:spTree>
    <p:extLst>
      <p:ext uri="{BB962C8B-B14F-4D97-AF65-F5344CB8AC3E}">
        <p14:creationId xmlns:p14="http://schemas.microsoft.com/office/powerpoint/2010/main" val="1888724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/>
          </p:cNvSpPr>
          <p:nvPr/>
        </p:nvSpPr>
        <p:spPr bwMode="auto">
          <a:xfrm>
            <a:off x="1524000" y="-8930"/>
            <a:ext cx="9144000" cy="686693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29698" name="Rectangle 2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endParaRPr lang="en-US" sz="1266" dirty="0">
              <a:solidFill>
                <a:srgbClr val="000000"/>
              </a:solidFill>
              <a:ea typeface="ＭＳ Ｐゴシック" charset="0"/>
              <a:cs typeface="Times New Roman" charset="0"/>
            </a:endParaRPr>
          </a:p>
        </p:txBody>
      </p:sp>
      <p:sp>
        <p:nvSpPr>
          <p:cNvPr id="29699" name="Rectangle 3"/>
          <p:cNvSpPr>
            <a:spLocks/>
          </p:cNvSpPr>
          <p:nvPr/>
        </p:nvSpPr>
        <p:spPr bwMode="auto">
          <a:xfrm>
            <a:off x="7998023" y="1223367"/>
            <a:ext cx="2527102" cy="79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/>
          <a:lstStyle/>
          <a:p>
            <a:pPr marL="40182"/>
            <a:r>
              <a:rPr lang="en-US" sz="1687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ArcToolbox:</a:t>
            </a:r>
          </a:p>
          <a:p>
            <a:pPr marL="40182"/>
            <a:r>
              <a:rPr lang="en-US" sz="1687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Data Management Tools, General Toolset.</a:t>
            </a:r>
          </a:p>
        </p:txBody>
      </p:sp>
      <p:pic>
        <p:nvPicPr>
          <p:cNvPr id="29700" name="Picture 4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" t="10979" r="3264" b="17012"/>
          <a:stretch/>
        </p:blipFill>
        <p:spPr bwMode="auto">
          <a:xfrm>
            <a:off x="2077641" y="2196703"/>
            <a:ext cx="5572125" cy="251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Rectangle 7"/>
          <p:cNvSpPr>
            <a:spLocks/>
          </p:cNvSpPr>
          <p:nvPr/>
        </p:nvSpPr>
        <p:spPr bwMode="auto">
          <a:xfrm>
            <a:off x="1907977" y="5598914"/>
            <a:ext cx="584894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/>
          <a:lstStyle/>
          <a:p>
            <a:pPr marL="40182" algn="ctr"/>
            <a:r>
              <a:rPr lang="en-US" sz="1969">
                <a:solidFill>
                  <a:srgbClr val="000000"/>
                </a:solidFill>
                <a:latin typeface="Georgia Bold Italic" charset="0"/>
                <a:ea typeface="ＭＳ Ｐゴシック" charset="0"/>
                <a:cs typeface="Georgia Bold Italic" charset="0"/>
                <a:sym typeface="Georgia Bold Italic" charset="0"/>
              </a:rPr>
              <a:t>Combines input features from multiple sources of the same type</a:t>
            </a:r>
          </a:p>
        </p:txBody>
      </p:sp>
      <p:grpSp>
        <p:nvGrpSpPr>
          <p:cNvPr id="29706" name="Group 10"/>
          <p:cNvGrpSpPr>
            <a:grpSpLocks/>
          </p:cNvGrpSpPr>
          <p:nvPr/>
        </p:nvGrpSpPr>
        <p:grpSpPr bwMode="auto">
          <a:xfrm>
            <a:off x="8230195" y="2152055"/>
            <a:ext cx="2053828" cy="4063008"/>
            <a:chOff x="0" y="0"/>
            <a:chExt cx="1840" cy="3640"/>
          </a:xfrm>
        </p:grpSpPr>
        <p:pic>
          <p:nvPicPr>
            <p:cNvPr id="29704" name="Picture 8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" y="48"/>
              <a:ext cx="1715" cy="3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5" name="Picture 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40" cy="3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7" name="Rectangle 1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/>
              <a:t>Merge Tool</a:t>
            </a:r>
          </a:p>
        </p:txBody>
      </p:sp>
    </p:spTree>
    <p:extLst>
      <p:ext uri="{BB962C8B-B14F-4D97-AF65-F5344CB8AC3E}">
        <p14:creationId xmlns:p14="http://schemas.microsoft.com/office/powerpoint/2010/main" val="122169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/>
          </p:cNvSpPr>
          <p:nvPr/>
        </p:nvSpPr>
        <p:spPr bwMode="auto">
          <a:xfrm>
            <a:off x="1318617" y="-62508"/>
            <a:ext cx="9563695" cy="7072313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65538" name="Rectangle 2"/>
          <p:cNvSpPr>
            <a:spLocks/>
          </p:cNvSpPr>
          <p:nvPr/>
        </p:nvSpPr>
        <p:spPr bwMode="auto">
          <a:xfrm>
            <a:off x="2211586" y="276821"/>
            <a:ext cx="7768828" cy="144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ctr"/>
          <a:lstStyle/>
          <a:p>
            <a:pPr marL="40182" algn="ctr">
              <a:lnSpc>
                <a:spcPct val="40000"/>
              </a:lnSpc>
            </a:pPr>
            <a:r>
              <a:rPr lang="en-US" sz="3797" b="1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Spatial / Non-Spatial</a:t>
            </a:r>
            <a:r>
              <a:rPr lang="en-US" sz="3516" b="1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  <a:t/>
            </a:r>
            <a:br>
              <a:rPr lang="en-US" sz="3516" b="1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</a:br>
            <a:endParaRPr lang="en-US" sz="3516" b="1" dirty="0">
              <a:solidFill>
                <a:srgbClr val="008712"/>
              </a:solidFill>
              <a:latin typeface="Trebuchet MS Bold"/>
              <a:ea typeface="Apple SD 산돌고딕 Neo 일반체" charset="0"/>
              <a:cs typeface="Apple SD 산돌고딕 Neo 일반체" charset="0"/>
              <a:sym typeface="ChunkFive Roman" charset="0"/>
            </a:endParaRPr>
          </a:p>
          <a:p>
            <a:pPr marL="40182" algn="ctr">
              <a:lnSpc>
                <a:spcPct val="40000"/>
              </a:lnSpc>
            </a:pPr>
            <a:r>
              <a:rPr lang="en-US" sz="1687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Basic GIS Concepts</a:t>
            </a:r>
            <a:r>
              <a:rPr lang="en-US" sz="3516" b="1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  <a:t/>
            </a:r>
            <a:br>
              <a:rPr lang="en-US" sz="3516" b="1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</a:br>
            <a:endParaRPr lang="en-US" sz="3516" b="1" dirty="0">
              <a:solidFill>
                <a:srgbClr val="008712"/>
              </a:solidFill>
              <a:latin typeface="Trebuchet MS Bold"/>
              <a:ea typeface="Apple SD 산돌고딕 Neo 일반체" charset="0"/>
              <a:cs typeface="Apple SD 산돌고딕 Neo 일반체" charset="0"/>
              <a:sym typeface="ChunkFive Roman" charset="0"/>
            </a:endParaRPr>
          </a:p>
        </p:txBody>
      </p:sp>
      <p:sp>
        <p:nvSpPr>
          <p:cNvPr id="65539" name="Rectangle 3"/>
          <p:cNvSpPr>
            <a:spLocks/>
          </p:cNvSpPr>
          <p:nvPr/>
        </p:nvSpPr>
        <p:spPr bwMode="auto">
          <a:xfrm>
            <a:off x="2144613" y="1714500"/>
            <a:ext cx="7867055" cy="491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/>
          <a:lstStyle/>
          <a:p>
            <a:pPr marL="241093" indent="-241093">
              <a:spcBef>
                <a:spcPts val="773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GIS includes both </a:t>
            </a:r>
            <a:r>
              <a:rPr lang="en-US" sz="2391" dirty="0">
                <a:solidFill>
                  <a:srgbClr val="1A1A1A"/>
                </a:solidFill>
                <a:latin typeface="Cambria Bold" charset="0"/>
                <a:ea typeface="ＭＳ Ｐゴシック" charset="0"/>
                <a:cs typeface="Cambria Bold" charset="0"/>
                <a:sym typeface="Cambria Bold" charset="0"/>
              </a:rPr>
              <a:t>spatial</a:t>
            </a: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 and </a:t>
            </a:r>
            <a:r>
              <a:rPr lang="en-US" sz="2391" dirty="0">
                <a:solidFill>
                  <a:srgbClr val="1A1A1A"/>
                </a:solidFill>
                <a:latin typeface="Cambria Bold" charset="0"/>
                <a:ea typeface="ＭＳ Ｐゴシック" charset="0"/>
                <a:cs typeface="Cambria Bold" charset="0"/>
                <a:sym typeface="Cambria Bold" charset="0"/>
              </a:rPr>
              <a:t>non-spatial</a:t>
            </a: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 information</a:t>
            </a:r>
          </a:p>
          <a:p>
            <a:pPr marL="241093" indent="-241093">
              <a:spcBef>
                <a:spcPts val="773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Spatial data includes </a:t>
            </a:r>
            <a:r>
              <a:rPr lang="en-US" sz="2391" dirty="0">
                <a:solidFill>
                  <a:srgbClr val="1A1A1A"/>
                </a:solidFill>
                <a:latin typeface="Cambria Bold" charset="0"/>
                <a:ea typeface="ＭＳ Ｐゴシック" charset="0"/>
                <a:cs typeface="Cambria Bold" charset="0"/>
                <a:sym typeface="Cambria Bold" charset="0"/>
              </a:rPr>
              <a:t>geometry</a:t>
            </a: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 and </a:t>
            </a:r>
            <a:r>
              <a:rPr lang="en-US" sz="2391" dirty="0">
                <a:solidFill>
                  <a:srgbClr val="1A1A1A"/>
                </a:solidFill>
                <a:latin typeface="Cambria Bold" charset="0"/>
                <a:ea typeface="ＭＳ Ｐゴシック" charset="0"/>
                <a:cs typeface="Cambria Bold" charset="0"/>
                <a:sym typeface="Cambria Bold" charset="0"/>
              </a:rPr>
              <a:t>location</a:t>
            </a: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 of layers.  </a:t>
            </a:r>
          </a:p>
          <a:p>
            <a:pPr marL="241093" indent="-241093">
              <a:spcBef>
                <a:spcPts val="773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Non-spatial data is typically called </a:t>
            </a:r>
            <a:r>
              <a:rPr lang="en-US" sz="2391" dirty="0">
                <a:solidFill>
                  <a:srgbClr val="1A1A1A"/>
                </a:solidFill>
                <a:latin typeface="Cambria Bold" charset="0"/>
                <a:ea typeface="ＭＳ Ｐゴシック" charset="0"/>
                <a:cs typeface="Cambria Bold" charset="0"/>
                <a:sym typeface="Cambria Bold" charset="0"/>
              </a:rPr>
              <a:t>attribute </a:t>
            </a: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data.  Stored in a database and used for answering spatial questions (queries).</a:t>
            </a:r>
          </a:p>
          <a:p>
            <a:pPr marL="241093" indent="-241093">
              <a:spcBef>
                <a:spcPts val="773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Spatial and non-spatial data for specific geographic features are linked by </a:t>
            </a:r>
            <a:r>
              <a:rPr lang="en-US" sz="2391" dirty="0">
                <a:solidFill>
                  <a:srgbClr val="1A1A1A"/>
                </a:solidFill>
                <a:latin typeface="Cambria Bold" charset="0"/>
                <a:ea typeface="ＭＳ Ｐゴシック" charset="0"/>
                <a:cs typeface="Cambria Bold" charset="0"/>
                <a:sym typeface="Cambria Bold" charset="0"/>
              </a:rPr>
              <a:t>unique identifiers</a:t>
            </a: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.</a:t>
            </a:r>
          </a:p>
          <a:p>
            <a:pPr marL="241093" indent="-241093">
              <a:spcBef>
                <a:spcPts val="773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This is called the </a:t>
            </a:r>
            <a:r>
              <a:rPr lang="en-US" sz="2391" b="1" dirty="0" err="1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Georelational</a:t>
            </a:r>
            <a:r>
              <a:rPr lang="en-US" sz="2391" b="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 Model</a:t>
            </a:r>
            <a:r>
              <a:rPr lang="en-US" sz="2391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686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/>
          </p:cNvSpPr>
          <p:nvPr/>
        </p:nvSpPr>
        <p:spPr bwMode="auto">
          <a:xfrm>
            <a:off x="1524000" y="-8930"/>
            <a:ext cx="9144000" cy="686693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33794" name="Rectangle 2"/>
          <p:cNvSpPr>
            <a:spLocks/>
          </p:cNvSpPr>
          <p:nvPr/>
        </p:nvSpPr>
        <p:spPr bwMode="auto">
          <a:xfrm>
            <a:off x="8078391" y="6536531"/>
            <a:ext cx="1919883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b"/>
          <a:lstStyle/>
          <a:p>
            <a:pPr marL="40182" algn="r"/>
            <a:endParaRPr lang="en-US" sz="1266" dirty="0">
              <a:solidFill>
                <a:srgbClr val="000000"/>
              </a:solidFill>
              <a:ea typeface="ＭＳ Ｐゴシック" charset="0"/>
              <a:cs typeface="Times New Roman" charset="0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/>
              <a:t>Clip Tool - Polygons</a:t>
            </a:r>
          </a:p>
        </p:txBody>
      </p:sp>
      <p:grpSp>
        <p:nvGrpSpPr>
          <p:cNvPr id="33798" name="Group 6"/>
          <p:cNvGrpSpPr>
            <a:grpSpLocks/>
          </p:cNvGrpSpPr>
          <p:nvPr/>
        </p:nvGrpSpPr>
        <p:grpSpPr bwMode="auto">
          <a:xfrm>
            <a:off x="1836539" y="2152055"/>
            <a:ext cx="6116836" cy="3732609"/>
            <a:chOff x="0" y="0"/>
            <a:chExt cx="5480" cy="3344"/>
          </a:xfrm>
        </p:grpSpPr>
        <p:pic>
          <p:nvPicPr>
            <p:cNvPr id="33796" name="Picture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" y="48"/>
              <a:ext cx="5354" cy="3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7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80" cy="3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799" name="Rectangle 7"/>
          <p:cNvSpPr>
            <a:spLocks/>
          </p:cNvSpPr>
          <p:nvPr/>
        </p:nvSpPr>
        <p:spPr bwMode="auto">
          <a:xfrm>
            <a:off x="8060532" y="2038201"/>
            <a:ext cx="1342996" cy="584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40" bIns="0">
            <a:spAutoFit/>
          </a:bodyPr>
          <a:lstStyle/>
          <a:p>
            <a:pPr marL="40182"/>
            <a:r>
              <a:rPr lang="en-US" sz="1266" dirty="0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In </a:t>
            </a:r>
            <a:r>
              <a:rPr lang="en-US" sz="1266" dirty="0" err="1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ArcToolbox</a:t>
            </a:r>
            <a:r>
              <a:rPr lang="en-US" sz="1266" dirty="0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, in</a:t>
            </a:r>
          </a:p>
          <a:p>
            <a:pPr marL="40182"/>
            <a:r>
              <a:rPr lang="en-US" sz="1266" dirty="0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Analysis Tools, in</a:t>
            </a:r>
          </a:p>
          <a:p>
            <a:pPr marL="40182"/>
            <a:r>
              <a:rPr lang="en-US" sz="1266" dirty="0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Extract.</a:t>
            </a:r>
          </a:p>
        </p:txBody>
      </p:sp>
      <p:grpSp>
        <p:nvGrpSpPr>
          <p:cNvPr id="33802" name="Group 10"/>
          <p:cNvGrpSpPr>
            <a:grpSpLocks/>
          </p:cNvGrpSpPr>
          <p:nvPr/>
        </p:nvGrpSpPr>
        <p:grpSpPr bwMode="auto">
          <a:xfrm>
            <a:off x="8158758" y="3464719"/>
            <a:ext cx="1857375" cy="1946672"/>
            <a:chOff x="0" y="0"/>
            <a:chExt cx="1664" cy="1744"/>
          </a:xfrm>
        </p:grpSpPr>
        <p:pic>
          <p:nvPicPr>
            <p:cNvPr id="33800" name="Picture 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" y="48"/>
              <a:ext cx="1536" cy="1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1" name="Picture 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64" cy="1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69427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/>
          </p:cNvSpPr>
          <p:nvPr/>
        </p:nvSpPr>
        <p:spPr bwMode="auto">
          <a:xfrm>
            <a:off x="1524000" y="-8930"/>
            <a:ext cx="9144000" cy="686693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/>
              <a:t>Clip Tool - Lines</a:t>
            </a:r>
          </a:p>
        </p:txBody>
      </p:sp>
      <p:grpSp>
        <p:nvGrpSpPr>
          <p:cNvPr id="34821" name="Group 5"/>
          <p:cNvGrpSpPr>
            <a:grpSpLocks/>
          </p:cNvGrpSpPr>
          <p:nvPr/>
        </p:nvGrpSpPr>
        <p:grpSpPr bwMode="auto">
          <a:xfrm>
            <a:off x="2577703" y="1667619"/>
            <a:ext cx="7036594" cy="4295180"/>
            <a:chOff x="0" y="0"/>
            <a:chExt cx="6304" cy="3848"/>
          </a:xfrm>
        </p:grpSpPr>
        <p:pic>
          <p:nvPicPr>
            <p:cNvPr id="34819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" y="48"/>
              <a:ext cx="6176" cy="3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0" name="Pictur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304" cy="3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1249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/>
          </p:cNvSpPr>
          <p:nvPr/>
        </p:nvSpPr>
        <p:spPr bwMode="auto">
          <a:xfrm>
            <a:off x="1524000" y="-8930"/>
            <a:ext cx="9144000" cy="686693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1684735" y="1643062"/>
            <a:ext cx="6045398" cy="4813102"/>
            <a:chOff x="0" y="0"/>
            <a:chExt cx="5416" cy="4312"/>
          </a:xfrm>
        </p:grpSpPr>
        <p:sp>
          <p:nvSpPr>
            <p:cNvPr id="38914" name="Rectangle 2"/>
            <p:cNvSpPr>
              <a:spLocks/>
            </p:cNvSpPr>
            <p:nvPr/>
          </p:nvSpPr>
          <p:spPr bwMode="auto">
            <a:xfrm>
              <a:off x="64" y="48"/>
              <a:ext cx="5288" cy="413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38915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16" cy="4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917" name="Rectangle 5"/>
          <p:cNvSpPr>
            <a:spLocks/>
          </p:cNvSpPr>
          <p:nvPr/>
        </p:nvSpPr>
        <p:spPr bwMode="auto">
          <a:xfrm>
            <a:off x="2329904" y="3375422"/>
            <a:ext cx="532518" cy="19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1275" bIns="0">
            <a:spAutoFit/>
          </a:bodyPr>
          <a:lstStyle/>
          <a:p>
            <a:pPr marL="40182"/>
            <a:r>
              <a:rPr lang="en-US" sz="1266">
                <a:solidFill>
                  <a:schemeClr val="tx2"/>
                </a:solidFill>
                <a:latin typeface="Georgia Bold" charset="0"/>
                <a:ea typeface="ＭＳ Ｐゴシック" charset="0"/>
                <a:cs typeface="Georgia Bold" charset="0"/>
                <a:sym typeface="Georgia Bold" charset="0"/>
              </a:rPr>
              <a:t>Point</a:t>
            </a:r>
          </a:p>
        </p:txBody>
      </p:sp>
      <p:sp>
        <p:nvSpPr>
          <p:cNvPr id="38918" name="Rectangle 6"/>
          <p:cNvSpPr>
            <a:spLocks/>
          </p:cNvSpPr>
          <p:nvPr/>
        </p:nvSpPr>
        <p:spPr bwMode="auto">
          <a:xfrm>
            <a:off x="5194102" y="3232547"/>
            <a:ext cx="455574" cy="19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1275" bIns="0">
            <a:spAutoFit/>
          </a:bodyPr>
          <a:lstStyle/>
          <a:p>
            <a:pPr marL="40182"/>
            <a:r>
              <a:rPr lang="en-US" sz="1266">
                <a:solidFill>
                  <a:schemeClr val="tx2"/>
                </a:solidFill>
                <a:latin typeface="Georgia Bold" charset="0"/>
                <a:ea typeface="ＭＳ Ｐゴシック" charset="0"/>
                <a:cs typeface="Georgia Bold" charset="0"/>
                <a:sym typeface="Georgia Bold" charset="0"/>
              </a:rPr>
              <a:t>Line</a:t>
            </a:r>
          </a:p>
        </p:txBody>
      </p:sp>
      <p:sp>
        <p:nvSpPr>
          <p:cNvPr id="38919" name="Rectangle 7"/>
          <p:cNvSpPr>
            <a:spLocks/>
          </p:cNvSpPr>
          <p:nvPr/>
        </p:nvSpPr>
        <p:spPr bwMode="auto">
          <a:xfrm>
            <a:off x="3632523" y="5677049"/>
            <a:ext cx="753732" cy="19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1275" bIns="0">
            <a:spAutoFit/>
          </a:bodyPr>
          <a:lstStyle/>
          <a:p>
            <a:pPr marL="40182"/>
            <a:r>
              <a:rPr lang="en-US" sz="1266">
                <a:solidFill>
                  <a:schemeClr val="tx2"/>
                </a:solidFill>
                <a:latin typeface="Georgia Bold" charset="0"/>
                <a:ea typeface="ＭＳ Ｐゴシック" charset="0"/>
                <a:cs typeface="Georgia Bold" charset="0"/>
                <a:sym typeface="Georgia Bold" charset="0"/>
              </a:rPr>
              <a:t>Polygon</a:t>
            </a:r>
          </a:p>
        </p:txBody>
      </p:sp>
      <p:sp>
        <p:nvSpPr>
          <p:cNvPr id="38920" name="Oval 8"/>
          <p:cNvSpPr>
            <a:spLocks/>
          </p:cNvSpPr>
          <p:nvPr/>
        </p:nvSpPr>
        <p:spPr bwMode="auto">
          <a:xfrm>
            <a:off x="2217168" y="2142009"/>
            <a:ext cx="1082725" cy="1083840"/>
          </a:xfrm>
          <a:prstGeom prst="ellipse">
            <a:avLst/>
          </a:prstGeom>
          <a:noFill/>
          <a:ln w="254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>
              <a:solidFill>
                <a:schemeClr val="tx2"/>
              </a:solidFill>
            </a:endParaRPr>
          </a:p>
        </p:txBody>
      </p:sp>
      <p:sp>
        <p:nvSpPr>
          <p:cNvPr id="38921" name="Oval 9"/>
          <p:cNvSpPr>
            <a:spLocks/>
          </p:cNvSpPr>
          <p:nvPr/>
        </p:nvSpPr>
        <p:spPr bwMode="auto">
          <a:xfrm>
            <a:off x="2667000" y="2598539"/>
            <a:ext cx="178594" cy="178594"/>
          </a:xfrm>
          <a:prstGeom prst="ellipse">
            <a:avLst/>
          </a:prstGeom>
          <a:solidFill>
            <a:srgbClr val="006D12"/>
          </a:solidFill>
          <a:ln>
            <a:noFill/>
          </a:ln>
          <a:extLst>
            <a:ext uri="{91240B29-F687-4F45-9708-019B960494DF}">
              <a14:hiddenLine xmlns:a14="http://schemas.microsoft.com/office/drawing/2010/main" w="50800" cap="flat">
                <a:solidFill>
                  <a:srgbClr val="006D12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>
              <a:solidFill>
                <a:schemeClr val="tx2"/>
              </a:solidFill>
            </a:endParaRPr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>
            <a:off x="4144863" y="2687836"/>
            <a:ext cx="2821781" cy="1117"/>
          </a:xfrm>
          <a:prstGeom prst="line">
            <a:avLst/>
          </a:prstGeom>
          <a:noFill/>
          <a:ln w="50800" cap="flat">
            <a:solidFill>
              <a:srgbClr val="006D12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>
              <a:solidFill>
                <a:schemeClr val="tx2"/>
              </a:solidFill>
            </a:endParaRPr>
          </a:p>
        </p:txBody>
      </p:sp>
      <p:sp>
        <p:nvSpPr>
          <p:cNvPr id="38923" name="AutoShape 11"/>
          <p:cNvSpPr>
            <a:spLocks/>
          </p:cNvSpPr>
          <p:nvPr/>
        </p:nvSpPr>
        <p:spPr bwMode="auto">
          <a:xfrm>
            <a:off x="3926086" y="2233539"/>
            <a:ext cx="3268266" cy="901898"/>
          </a:xfrm>
          <a:prstGeom prst="roundRect">
            <a:avLst>
              <a:gd name="adj" fmla="val 8782"/>
            </a:avLst>
          </a:prstGeom>
          <a:noFill/>
          <a:ln w="254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>
              <a:solidFill>
                <a:schemeClr val="tx2"/>
              </a:solidFill>
            </a:endParaRPr>
          </a:p>
        </p:txBody>
      </p:sp>
      <p:sp>
        <p:nvSpPr>
          <p:cNvPr id="38924" name="Freeform 12"/>
          <p:cNvSpPr>
            <a:spLocks/>
          </p:cNvSpPr>
          <p:nvPr/>
        </p:nvSpPr>
        <p:spPr bwMode="auto">
          <a:xfrm>
            <a:off x="3801070" y="4254996"/>
            <a:ext cx="910828" cy="974453"/>
          </a:xfrm>
          <a:custGeom>
            <a:avLst/>
            <a:gdLst>
              <a:gd name="T0" fmla="*/ 10088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0 w 21600"/>
              <a:gd name="T9" fmla="*/ 14846 h 21600"/>
              <a:gd name="T10" fmla="*/ 10088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0088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4846"/>
                </a:lnTo>
                <a:lnTo>
                  <a:pt x="10088" y="0"/>
                </a:lnTo>
              </a:path>
            </a:pathLst>
          </a:custGeom>
          <a:solidFill>
            <a:srgbClr val="006D12"/>
          </a:solidFill>
          <a:ln w="50800" cap="rnd">
            <a:solidFill>
              <a:srgbClr val="006D1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>
              <a:solidFill>
                <a:schemeClr val="tx2"/>
              </a:solidFill>
            </a:endParaRPr>
          </a:p>
        </p:txBody>
      </p:sp>
      <p:sp>
        <p:nvSpPr>
          <p:cNvPr id="38925" name="Freeform 13"/>
          <p:cNvSpPr>
            <a:spLocks/>
          </p:cNvSpPr>
          <p:nvPr/>
        </p:nvSpPr>
        <p:spPr bwMode="auto">
          <a:xfrm>
            <a:off x="3520902" y="3885531"/>
            <a:ext cx="1463352" cy="1560463"/>
          </a:xfrm>
          <a:custGeom>
            <a:avLst/>
            <a:gdLst>
              <a:gd name="T0" fmla="*/ 10074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0 w 21600"/>
              <a:gd name="T9" fmla="*/ 14854 h 21600"/>
              <a:gd name="T10" fmla="*/ 10074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0074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4854"/>
                </a:lnTo>
                <a:lnTo>
                  <a:pt x="10074" y="0"/>
                </a:lnTo>
              </a:path>
            </a:pathLst>
          </a:custGeom>
          <a:noFill/>
          <a:ln w="25400" cap="rnd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>
              <a:solidFill>
                <a:schemeClr val="tx2"/>
              </a:solidFill>
            </a:endParaRPr>
          </a:p>
        </p:txBody>
      </p:sp>
      <p:pic>
        <p:nvPicPr>
          <p:cNvPr id="38926" name="Picture 1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516" y="2884289"/>
            <a:ext cx="2200052" cy="2047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7" name="Rectangle 15"/>
          <p:cNvSpPr>
            <a:spLocks/>
          </p:cNvSpPr>
          <p:nvPr/>
        </p:nvSpPr>
        <p:spPr bwMode="auto">
          <a:xfrm>
            <a:off x="7935516" y="2205633"/>
            <a:ext cx="2607469" cy="51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/>
          <a:lstStyle/>
          <a:p>
            <a:pPr marL="40182"/>
            <a:r>
              <a:rPr lang="en-US" sz="1547">
                <a:solidFill>
                  <a:schemeClr val="tx2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In ArcToolbox, Analysis Tools, Proximity Toolset</a:t>
            </a:r>
          </a:p>
        </p:txBody>
      </p:sp>
      <p:sp>
        <p:nvSpPr>
          <p:cNvPr id="38928" name="Rectangle 16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 dirty="0"/>
              <a:t>Buffer </a:t>
            </a:r>
            <a:r>
              <a:rPr lang="en-US" dirty="0" smtClean="0"/>
              <a:t>Tool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411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/>
          </p:cNvSpPr>
          <p:nvPr/>
        </p:nvSpPr>
        <p:spPr bwMode="auto">
          <a:xfrm>
            <a:off x="1524000" y="-8930"/>
            <a:ext cx="9144000" cy="686693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43010" name="Rectangle 2"/>
          <p:cNvSpPr>
            <a:spLocks/>
          </p:cNvSpPr>
          <p:nvPr/>
        </p:nvSpPr>
        <p:spPr bwMode="auto">
          <a:xfrm>
            <a:off x="8213453" y="2250282"/>
            <a:ext cx="1351011" cy="584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40" bIns="0">
            <a:spAutoFit/>
          </a:bodyPr>
          <a:lstStyle/>
          <a:p>
            <a:pPr marL="40182"/>
            <a:r>
              <a:rPr lang="en-US" sz="1266" dirty="0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In </a:t>
            </a:r>
            <a:r>
              <a:rPr lang="en-US" sz="1266" dirty="0" err="1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ArcToolbox</a:t>
            </a:r>
            <a:r>
              <a:rPr lang="en-US" sz="1266" dirty="0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,</a:t>
            </a:r>
          </a:p>
          <a:p>
            <a:pPr marL="40182"/>
            <a:r>
              <a:rPr lang="en-US" sz="1266" dirty="0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Analysis Toolbox,</a:t>
            </a:r>
          </a:p>
          <a:p>
            <a:pPr marL="40182"/>
            <a:r>
              <a:rPr lang="en-US" sz="1266" dirty="0">
                <a:solidFill>
                  <a:srgbClr val="000000"/>
                </a:solidFill>
                <a:latin typeface="Georgia" charset="0"/>
                <a:ea typeface="ＭＳ Ｐゴシック" charset="0"/>
                <a:cs typeface="Georgia" charset="0"/>
                <a:sym typeface="Georgia" charset="0"/>
              </a:rPr>
              <a:t>Overlay Toolset</a:t>
            </a:r>
          </a:p>
        </p:txBody>
      </p:sp>
      <p:grpSp>
        <p:nvGrpSpPr>
          <p:cNvPr id="43013" name="Group 5"/>
          <p:cNvGrpSpPr>
            <a:grpSpLocks/>
          </p:cNvGrpSpPr>
          <p:nvPr/>
        </p:nvGrpSpPr>
        <p:grpSpPr bwMode="auto">
          <a:xfrm>
            <a:off x="1805285" y="1811611"/>
            <a:ext cx="6215063" cy="3687961"/>
            <a:chOff x="0" y="0"/>
            <a:chExt cx="5568" cy="3304"/>
          </a:xfrm>
        </p:grpSpPr>
        <p:pic>
          <p:nvPicPr>
            <p:cNvPr id="43011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" y="48"/>
              <a:ext cx="5440" cy="3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12" name="Pictur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68" cy="3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14" name="Rectangle 6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vert="horz" lIns="91440" tIns="45720" rIns="103292" bIns="45720" rtlCol="0" anchor="ctr">
            <a:normAutofit/>
          </a:bodyPr>
          <a:lstStyle/>
          <a:p>
            <a:r>
              <a:rPr lang="en-US"/>
              <a:t>Intersect Tool</a:t>
            </a:r>
          </a:p>
        </p:txBody>
      </p:sp>
    </p:spTree>
    <p:extLst>
      <p:ext uri="{BB962C8B-B14F-4D97-AF65-F5344CB8AC3E}">
        <p14:creationId xmlns:p14="http://schemas.microsoft.com/office/powerpoint/2010/main" val="1076033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.SHP: Shapefile. The primary file of GIS. </a:t>
            </a:r>
            <a:r>
              <a:rPr lang="en-US" dirty="0" smtClean="0"/>
              <a:t>Contains all of spatial data on it.</a:t>
            </a:r>
          </a:p>
          <a:p>
            <a:r>
              <a:rPr lang="en-US" dirty="0" smtClean="0"/>
              <a:t>.DBF: The file can be opened in Excel. Documented </a:t>
            </a:r>
            <a:r>
              <a:rPr lang="en-US" dirty="0" smtClean="0"/>
              <a:t>data of attribute table.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4612" y="4322847"/>
            <a:ext cx="9117388" cy="25351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37769" y="5646821"/>
            <a:ext cx="8791074" cy="3208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293916" y="4322847"/>
            <a:ext cx="8791074" cy="3208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30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/>
              <a:t>Hand-on Exercise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0848076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4431765" y="1553077"/>
            <a:ext cx="7658100" cy="4737100"/>
            <a:chOff x="0" y="0"/>
            <a:chExt cx="4824" cy="2984"/>
          </a:xfrm>
        </p:grpSpPr>
        <p:pic>
          <p:nvPicPr>
            <p:cNvPr id="8" name="Picture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" y="48"/>
              <a:ext cx="4696" cy="2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24" cy="2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Launch ArcGIS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163095" y="1641107"/>
            <a:ext cx="6092935" cy="4227987"/>
            <a:chOff x="0" y="0"/>
            <a:chExt cx="4208" cy="2920"/>
          </a:xfrm>
        </p:grpSpPr>
        <p:pic>
          <p:nvPicPr>
            <p:cNvPr id="5" name="Picture 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" y="48"/>
              <a:ext cx="4080" cy="2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08" cy="2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1458991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ArcGIS </a:t>
            </a:r>
            <a:r>
              <a:rPr lang="en-US" sz="5400" dirty="0" smtClean="0"/>
              <a:t>Interface- </a:t>
            </a:r>
            <a:r>
              <a:rPr lang="en-US" sz="5400" dirty="0" smtClean="0"/>
              <a:t>Catalog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Browse and find geographic datasets to add to your map. </a:t>
            </a:r>
          </a:p>
          <a:p>
            <a:pPr lvl="0"/>
            <a:r>
              <a:rPr lang="en-US" dirty="0"/>
              <a:t>Record, view, and manage datasets and ArcGIS documents. </a:t>
            </a:r>
          </a:p>
          <a:p>
            <a:pPr lvl="0"/>
            <a:r>
              <a:rPr lang="en-US" dirty="0"/>
              <a:t>Search for and discover GIS data on local networks and the Web. </a:t>
            </a:r>
          </a:p>
          <a:p>
            <a:pPr lvl="0"/>
            <a:r>
              <a:rPr lang="en-US" dirty="0"/>
              <a:t>Define, export, and import geodatabase data models and datasets. </a:t>
            </a:r>
          </a:p>
          <a:p>
            <a:pPr lvl="0"/>
            <a:r>
              <a:rPr lang="en-US" dirty="0"/>
              <a:t>Create and manage the schemas of geodatabases. </a:t>
            </a:r>
          </a:p>
          <a:p>
            <a:pPr lvl="0"/>
            <a:r>
              <a:rPr lang="en-US" dirty="0"/>
              <a:t>Add connection to and administer </a:t>
            </a:r>
            <a:r>
              <a:rPr lang="en-US" dirty="0" err="1"/>
              <a:t>ArcSDE</a:t>
            </a:r>
            <a:r>
              <a:rPr lang="en-US" dirty="0"/>
              <a:t> geodatabases. </a:t>
            </a:r>
          </a:p>
          <a:p>
            <a:pPr lvl="0"/>
            <a:r>
              <a:rPr lang="en-US" dirty="0"/>
              <a:t>Add connection to and administer an ArcGIS server. </a:t>
            </a:r>
          </a:p>
          <a:p>
            <a:endParaRPr lang="en-US" dirty="0"/>
          </a:p>
        </p:txBody>
      </p:sp>
      <p:pic>
        <p:nvPicPr>
          <p:cNvPr id="1027" name="Picture 3" descr="IntroSoftware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263" y="1058791"/>
            <a:ext cx="3784333" cy="420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58167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/>
          </p:cNvSpPr>
          <p:nvPr/>
        </p:nvSpPr>
        <p:spPr bwMode="auto">
          <a:xfrm>
            <a:off x="1320800" y="-63500"/>
            <a:ext cx="9563100" cy="707390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55" name="Rectangle 2"/>
          <p:cNvSpPr>
            <a:spLocks/>
          </p:cNvSpPr>
          <p:nvPr/>
        </p:nvSpPr>
        <p:spPr bwMode="auto">
          <a:xfrm>
            <a:off x="1320800" y="-63500"/>
            <a:ext cx="9563100" cy="707390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>
          <a:xfrm>
            <a:off x="2209800" y="1866900"/>
            <a:ext cx="5181600" cy="4495800"/>
          </a:xfrm>
        </p:spPr>
        <p:txBody>
          <a:bodyPr vert="horz" lIns="0" tIns="45720" rIns="132080" bIns="45720" rtlCol="0">
            <a:normAutofit/>
          </a:bodyPr>
          <a:lstStyle/>
          <a:p>
            <a:pPr marL="342900">
              <a:lnSpc>
                <a:spcPct val="110000"/>
              </a:lnSpc>
              <a:spcBef>
                <a:spcPct val="0"/>
              </a:spcBef>
              <a:buClr>
                <a:srgbClr val="00A115"/>
              </a:buClr>
              <a:buSzPct val="125000"/>
              <a:buFont typeface="Lucida Grande" pitchFamily="-84" charset="0"/>
              <a:buChar char="‣"/>
            </a:pPr>
            <a:r>
              <a:rPr lang="en-US" altLang="en-US" sz="2700">
                <a:solidFill>
                  <a:srgbClr val="1A1A1A"/>
                </a:solidFill>
                <a:latin typeface="Georgia" panose="02040502050405020303" pitchFamily="18" charset="0"/>
                <a:sym typeface="Cambria" panose="02040503050406030204" pitchFamily="18" charset="0"/>
              </a:rPr>
              <a:t>Use the Connect to Folder tool to make connections to data folders on servers and to your own workspaces.</a:t>
            </a:r>
            <a:endParaRPr lang="en-US" altLang="en-US" sz="2700">
              <a:solidFill>
                <a:srgbClr val="1A1A1A"/>
              </a:solidFill>
              <a:latin typeface="Georgia" panose="02040502050405020303" pitchFamily="18" charset="0"/>
              <a:ea typeface="ヒラギノ明朝 ProN W3" pitchFamily="-84" charset="-128"/>
              <a:sym typeface="Cambria" panose="02040503050406030204" pitchFamily="18" charset="0"/>
            </a:endParaRPr>
          </a:p>
        </p:txBody>
      </p:sp>
      <p:sp>
        <p:nvSpPr>
          <p:cNvPr id="23557" name="Rectangle 4"/>
          <p:cNvSpPr>
            <a:spLocks/>
          </p:cNvSpPr>
          <p:nvPr/>
        </p:nvSpPr>
        <p:spPr bwMode="auto">
          <a:xfrm>
            <a:off x="1524000" y="279400"/>
            <a:ext cx="87503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40" bIns="0" anchor="ctr"/>
          <a:lstStyle>
            <a:lvl1pPr marL="39688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008712"/>
                </a:solidFill>
                <a:latin typeface="Trebuchet MS Bold" panose="020B0703020202020204" pitchFamily="34" charset="0"/>
                <a:ea typeface="MS PGothic" panose="020B0600070205080204" pitchFamily="34" charset="-128"/>
                <a:sym typeface="ChunkFive Roman" pitchFamily="-84" charset="0"/>
              </a:rPr>
              <a:t>Make a Connection</a:t>
            </a:r>
          </a:p>
        </p:txBody>
      </p:sp>
      <p:grpSp>
        <p:nvGrpSpPr>
          <p:cNvPr id="23558" name="Group 7"/>
          <p:cNvGrpSpPr>
            <a:grpSpLocks/>
          </p:cNvGrpSpPr>
          <p:nvPr/>
        </p:nvGrpSpPr>
        <p:grpSpPr bwMode="auto">
          <a:xfrm>
            <a:off x="7861300" y="1879600"/>
            <a:ext cx="1981200" cy="1574800"/>
            <a:chOff x="0" y="0"/>
            <a:chExt cx="1248" cy="992"/>
          </a:xfrm>
        </p:grpSpPr>
        <p:pic>
          <p:nvPicPr>
            <p:cNvPr id="23559" name="Picture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" y="48"/>
              <a:ext cx="1122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0" name="Picture 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48" cy="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283172" y="0"/>
            <a:ext cx="56159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ArcGIS </a:t>
            </a:r>
            <a:r>
              <a:rPr lang="en-US" sz="4400" dirty="0" smtClean="0"/>
              <a:t>Interface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596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‘ W2_ScaleGeneration’ folder and ‘</a:t>
            </a:r>
            <a:r>
              <a:rPr lang="en-US" dirty="0"/>
              <a:t>W8_Join Middlesex </a:t>
            </a:r>
            <a:r>
              <a:rPr lang="en-US" dirty="0" smtClean="0"/>
              <a:t>‘ folder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53201"/>
          <a:stretch/>
        </p:blipFill>
        <p:spPr>
          <a:xfrm>
            <a:off x="3978319" y="1947545"/>
            <a:ext cx="2981325" cy="365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77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/>
          </p:cNvSpPr>
          <p:nvPr/>
        </p:nvSpPr>
        <p:spPr bwMode="auto">
          <a:xfrm>
            <a:off x="1318617" y="-62508"/>
            <a:ext cx="9563695" cy="7072313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>
              <a:latin typeface="Cambria"/>
              <a:cs typeface="Cambria"/>
            </a:endParaRPr>
          </a:p>
        </p:txBody>
      </p:sp>
      <p:grpSp>
        <p:nvGrpSpPr>
          <p:cNvPr id="66564" name="Group 4"/>
          <p:cNvGrpSpPr>
            <a:grpSpLocks/>
          </p:cNvGrpSpPr>
          <p:nvPr/>
        </p:nvGrpSpPr>
        <p:grpSpPr bwMode="auto">
          <a:xfrm>
            <a:off x="7249046" y="2098477"/>
            <a:ext cx="2286000" cy="4294064"/>
            <a:chOff x="0" y="0"/>
            <a:chExt cx="2048" cy="3847"/>
          </a:xfrm>
        </p:grpSpPr>
        <p:sp>
          <p:nvSpPr>
            <p:cNvPr id="66562" name="Rectangle 2"/>
            <p:cNvSpPr>
              <a:spLocks/>
            </p:cNvSpPr>
            <p:nvPr/>
          </p:nvSpPr>
          <p:spPr bwMode="auto">
            <a:xfrm>
              <a:off x="0" y="0"/>
              <a:ext cx="2048" cy="3847"/>
            </a:xfrm>
            <a:prstGeom prst="rect">
              <a:avLst/>
            </a:prstGeom>
            <a:solidFill>
              <a:srgbClr val="0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>
                <a:latin typeface="Cambria"/>
                <a:cs typeface="Cambria"/>
              </a:endParaRPr>
            </a:p>
          </p:txBody>
        </p:sp>
        <p:pic>
          <p:nvPicPr>
            <p:cNvPr id="66563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48" cy="3847"/>
            </a:xfrm>
            <a:prstGeom prst="rect">
              <a:avLst/>
            </a:prstGeom>
            <a:noFill/>
            <a:ln w="25400" cap="flat">
              <a:solidFill>
                <a:srgbClr val="40458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6565" name="Rectangle 5"/>
          <p:cNvSpPr>
            <a:spLocks/>
          </p:cNvSpPr>
          <p:nvPr/>
        </p:nvSpPr>
        <p:spPr bwMode="auto">
          <a:xfrm>
            <a:off x="7158633" y="1375172"/>
            <a:ext cx="3062883" cy="366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1275" bIns="0"/>
          <a:lstStyle/>
          <a:p>
            <a:pPr marL="40182"/>
            <a:r>
              <a:rPr lang="en-US" sz="1266" b="1" dirty="0">
                <a:latin typeface="Trebuchet MS"/>
                <a:ea typeface="ＭＳ Ｐゴシック" charset="0"/>
                <a:cs typeface="Trebuchet MS"/>
                <a:sym typeface="Times New Roman Bold" charset="0"/>
              </a:rPr>
              <a:t>Attribute Table</a:t>
            </a:r>
          </a:p>
        </p:txBody>
      </p:sp>
      <p:sp>
        <p:nvSpPr>
          <p:cNvPr id="66566" name="Rectangle 6"/>
          <p:cNvSpPr>
            <a:spLocks/>
          </p:cNvSpPr>
          <p:nvPr/>
        </p:nvSpPr>
        <p:spPr bwMode="auto">
          <a:xfrm>
            <a:off x="2184797" y="1393032"/>
            <a:ext cx="3241477" cy="443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1275" bIns="0"/>
          <a:lstStyle/>
          <a:p>
            <a:pPr marL="40182"/>
            <a:r>
              <a:rPr lang="en-US" sz="1266" b="1" dirty="0">
                <a:latin typeface="Trebuchet MS"/>
                <a:ea typeface="ＭＳ Ｐゴシック" charset="0"/>
                <a:cs typeface="Trebuchet MS"/>
                <a:sym typeface="Times New Roman Bold" charset="0"/>
              </a:rPr>
              <a:t>Geographic Features</a:t>
            </a:r>
          </a:p>
        </p:txBody>
      </p:sp>
      <p:sp>
        <p:nvSpPr>
          <p:cNvPr id="66567" name="Rectangle 7"/>
          <p:cNvSpPr>
            <a:spLocks/>
          </p:cNvSpPr>
          <p:nvPr/>
        </p:nvSpPr>
        <p:spPr bwMode="auto">
          <a:xfrm>
            <a:off x="2649141" y="2375297"/>
            <a:ext cx="999056" cy="4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1275" bIns="0">
            <a:spAutoFit/>
          </a:bodyPr>
          <a:lstStyle/>
          <a:p>
            <a:pPr marL="40182"/>
            <a:r>
              <a:rPr lang="en-US" sz="2672">
                <a:latin typeface="Cambria"/>
                <a:ea typeface="ＭＳ Ｐゴシック" charset="0"/>
                <a:cs typeface="Cambria"/>
                <a:sym typeface="Times New Roman" charset="0"/>
              </a:rPr>
              <a:t>Points</a:t>
            </a:r>
          </a:p>
        </p:txBody>
      </p:sp>
      <p:sp>
        <p:nvSpPr>
          <p:cNvPr id="66568" name="Rectangle 8"/>
          <p:cNvSpPr>
            <a:spLocks/>
          </p:cNvSpPr>
          <p:nvPr/>
        </p:nvSpPr>
        <p:spPr bwMode="auto">
          <a:xfrm>
            <a:off x="2719462" y="3706937"/>
            <a:ext cx="865943" cy="4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1275" bIns="0">
            <a:spAutoFit/>
          </a:bodyPr>
          <a:lstStyle/>
          <a:p>
            <a:pPr marL="40182"/>
            <a:r>
              <a:rPr lang="en-US" sz="2672" dirty="0">
                <a:latin typeface="Cambria"/>
                <a:ea typeface="ＭＳ Ｐゴシック" charset="0"/>
                <a:cs typeface="Cambria"/>
                <a:sym typeface="Times New Roman" charset="0"/>
              </a:rPr>
              <a:t>Lines</a:t>
            </a:r>
          </a:p>
        </p:txBody>
      </p:sp>
      <p:sp>
        <p:nvSpPr>
          <p:cNvPr id="66569" name="Rectangle 9"/>
          <p:cNvSpPr>
            <a:spLocks/>
          </p:cNvSpPr>
          <p:nvPr/>
        </p:nvSpPr>
        <p:spPr bwMode="auto">
          <a:xfrm>
            <a:off x="2557611" y="5735093"/>
            <a:ext cx="1393523" cy="4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1275" bIns="0">
            <a:spAutoFit/>
          </a:bodyPr>
          <a:lstStyle/>
          <a:p>
            <a:pPr marL="40182"/>
            <a:r>
              <a:rPr lang="en-US" sz="2672" dirty="0">
                <a:latin typeface="Cambria"/>
                <a:ea typeface="ＭＳ Ｐゴシック" charset="0"/>
                <a:cs typeface="Cambria"/>
                <a:sym typeface="Times New Roman" charset="0"/>
              </a:rPr>
              <a:t>Polygons</a:t>
            </a:r>
          </a:p>
        </p:txBody>
      </p:sp>
      <p:sp>
        <p:nvSpPr>
          <p:cNvPr id="66570" name="Line 10"/>
          <p:cNvSpPr>
            <a:spLocks noChangeShapeType="1"/>
          </p:cNvSpPr>
          <p:nvPr/>
        </p:nvSpPr>
        <p:spPr bwMode="auto">
          <a:xfrm>
            <a:off x="2535287" y="3348633"/>
            <a:ext cx="1485676" cy="550292"/>
          </a:xfrm>
          <a:prstGeom prst="line">
            <a:avLst/>
          </a:prstGeom>
          <a:noFill/>
          <a:ln w="25400" cap="flat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>
              <a:latin typeface="Cambria"/>
              <a:cs typeface="Cambria"/>
            </a:endParaRPr>
          </a:p>
        </p:txBody>
      </p:sp>
      <p:sp>
        <p:nvSpPr>
          <p:cNvPr id="66571" name="Freeform 11"/>
          <p:cNvSpPr>
            <a:spLocks/>
          </p:cNvSpPr>
          <p:nvPr/>
        </p:nvSpPr>
        <p:spPr bwMode="auto">
          <a:xfrm>
            <a:off x="2535287" y="4768453"/>
            <a:ext cx="1391915" cy="775767"/>
          </a:xfrm>
          <a:custGeom>
            <a:avLst/>
            <a:gdLst>
              <a:gd name="T0" fmla="*/ 0 w 21600"/>
              <a:gd name="T1" fmla="*/ 3090 h 21600"/>
              <a:gd name="T2" fmla="*/ 16551 w 21600"/>
              <a:gd name="T3" fmla="*/ 0 h 21600"/>
              <a:gd name="T4" fmla="*/ 21600 w 21600"/>
              <a:gd name="T5" fmla="*/ 11976 h 21600"/>
              <a:gd name="T6" fmla="*/ 14014 w 21600"/>
              <a:gd name="T7" fmla="*/ 21600 h 21600"/>
              <a:gd name="T8" fmla="*/ 0 w 21600"/>
              <a:gd name="T9" fmla="*/ 309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3090"/>
                </a:moveTo>
                <a:lnTo>
                  <a:pt x="16551" y="0"/>
                </a:lnTo>
                <a:lnTo>
                  <a:pt x="21600" y="11976"/>
                </a:lnTo>
                <a:lnTo>
                  <a:pt x="14014" y="21600"/>
                </a:lnTo>
                <a:lnTo>
                  <a:pt x="0" y="3090"/>
                </a:lnTo>
              </a:path>
            </a:pathLst>
          </a:custGeom>
          <a:noFill/>
          <a:ln w="25400" cap="rnd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>
              <a:latin typeface="Cambria"/>
              <a:cs typeface="Cambria"/>
            </a:endParaRPr>
          </a:p>
        </p:txBody>
      </p:sp>
      <p:sp>
        <p:nvSpPr>
          <p:cNvPr id="66572" name="Rectangle 12"/>
          <p:cNvSpPr>
            <a:spLocks noGrp="1" noChangeArrowheads="1"/>
          </p:cNvSpPr>
          <p:nvPr>
            <p:ph type="title"/>
          </p:nvPr>
        </p:nvSpPr>
        <p:spPr>
          <a:xfrm>
            <a:off x="2283024" y="-214313"/>
            <a:ext cx="7768828" cy="1526977"/>
          </a:xfrm>
          <a:ln/>
        </p:spPr>
        <p:txBody>
          <a:bodyPr vert="horz" lIns="91440" tIns="45720" rIns="116999" bIns="45720" rtlCol="0" anchor="b">
            <a:normAutofit/>
          </a:bodyPr>
          <a:lstStyle/>
          <a:p>
            <a:pPr marL="40182"/>
            <a:r>
              <a:rPr lang="en-US" sz="3094" b="1" dirty="0" err="1">
                <a:solidFill>
                  <a:srgbClr val="008000"/>
                </a:solidFill>
                <a:latin typeface="Trebuchet MS"/>
                <a:cs typeface="Trebuchet MS"/>
              </a:rPr>
              <a:t>Georelational</a:t>
            </a:r>
            <a:r>
              <a:rPr lang="en-US" sz="3094" b="1" dirty="0">
                <a:solidFill>
                  <a:srgbClr val="008000"/>
                </a:solidFill>
                <a:latin typeface="Trebuchet MS"/>
                <a:cs typeface="Trebuchet MS"/>
              </a:rPr>
              <a:t> Model</a:t>
            </a:r>
            <a:br>
              <a:rPr lang="en-US" sz="3094" b="1" dirty="0">
                <a:solidFill>
                  <a:srgbClr val="008000"/>
                </a:solidFill>
                <a:latin typeface="Trebuchet MS"/>
                <a:cs typeface="Trebuchet MS"/>
              </a:rPr>
            </a:br>
            <a:r>
              <a:rPr lang="en-US" sz="2531" b="1" dirty="0">
                <a:solidFill>
                  <a:srgbClr val="008000"/>
                </a:solidFill>
                <a:latin typeface="Trebuchet MS"/>
                <a:cs typeface="Trebuchet MS"/>
              </a:rPr>
              <a:t>(Vector Features)</a:t>
            </a:r>
            <a:endParaRPr lang="en-US" sz="1969" b="1" dirty="0">
              <a:solidFill>
                <a:srgbClr val="008000"/>
              </a:solidFill>
              <a:latin typeface="Trebuchet MS"/>
              <a:cs typeface="Trebuchet MS"/>
            </a:endParaRPr>
          </a:p>
        </p:txBody>
      </p:sp>
      <p:sp>
        <p:nvSpPr>
          <p:cNvPr id="66573" name="Oval 13"/>
          <p:cNvSpPr>
            <a:spLocks/>
          </p:cNvSpPr>
          <p:nvPr/>
        </p:nvSpPr>
        <p:spPr bwMode="auto">
          <a:xfrm>
            <a:off x="2604492" y="2035969"/>
            <a:ext cx="232172" cy="232172"/>
          </a:xfrm>
          <a:prstGeom prst="ellipse">
            <a:avLst/>
          </a:prstGeom>
          <a:solidFill>
            <a:srgbClr val="008000"/>
          </a:solidFill>
          <a:ln w="12700" cap="flat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>
              <a:latin typeface="Cambria"/>
              <a:cs typeface="Cambria"/>
            </a:endParaRPr>
          </a:p>
        </p:txBody>
      </p:sp>
      <p:sp>
        <p:nvSpPr>
          <p:cNvPr id="66574" name="Oval 14"/>
          <p:cNvSpPr>
            <a:spLocks/>
          </p:cNvSpPr>
          <p:nvPr/>
        </p:nvSpPr>
        <p:spPr bwMode="auto">
          <a:xfrm>
            <a:off x="3443883" y="2196703"/>
            <a:ext cx="232172" cy="232172"/>
          </a:xfrm>
          <a:prstGeom prst="ellipse">
            <a:avLst/>
          </a:prstGeom>
          <a:solidFill>
            <a:srgbClr val="008000"/>
          </a:solidFill>
          <a:ln w="12700" cap="flat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266">
              <a:latin typeface="Cambria"/>
              <a:cs typeface="Cambria"/>
            </a:endParaRPr>
          </a:p>
        </p:txBody>
      </p:sp>
      <p:sp>
        <p:nvSpPr>
          <p:cNvPr id="66575" name="Rectangle 15"/>
          <p:cNvSpPr>
            <a:spLocks/>
          </p:cNvSpPr>
          <p:nvPr/>
        </p:nvSpPr>
        <p:spPr bwMode="auto">
          <a:xfrm>
            <a:off x="5088086" y="3321844"/>
            <a:ext cx="197156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40" bIns="0">
            <a:spAutoFit/>
          </a:bodyPr>
          <a:lstStyle/>
          <a:p>
            <a:pPr marL="40182"/>
            <a:r>
              <a:rPr lang="en-US" sz="2250" dirty="0">
                <a:solidFill>
                  <a:srgbClr val="008000"/>
                </a:solidFill>
                <a:latin typeface="Cambria"/>
                <a:ea typeface="ＭＳ Ｐゴシック" charset="0"/>
                <a:cs typeface="Cambria"/>
              </a:rPr>
              <a:t>Records (rows)</a:t>
            </a:r>
          </a:p>
        </p:txBody>
      </p:sp>
      <p:sp>
        <p:nvSpPr>
          <p:cNvPr id="66576" name="Line 16"/>
          <p:cNvSpPr>
            <a:spLocks noChangeShapeType="1"/>
          </p:cNvSpPr>
          <p:nvPr/>
        </p:nvSpPr>
        <p:spPr bwMode="auto">
          <a:xfrm>
            <a:off x="6015633" y="3732609"/>
            <a:ext cx="1143000" cy="607219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>
              <a:latin typeface="Cambria"/>
              <a:cs typeface="Cambria"/>
            </a:endParaRPr>
          </a:p>
        </p:txBody>
      </p:sp>
      <p:sp>
        <p:nvSpPr>
          <p:cNvPr id="66577" name="Rectangle 17"/>
          <p:cNvSpPr>
            <a:spLocks/>
          </p:cNvSpPr>
          <p:nvPr/>
        </p:nvSpPr>
        <p:spPr bwMode="auto">
          <a:xfrm>
            <a:off x="9042797" y="857251"/>
            <a:ext cx="214770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40" bIns="0">
            <a:spAutoFit/>
          </a:bodyPr>
          <a:lstStyle/>
          <a:p>
            <a:pPr marL="40182"/>
            <a:r>
              <a:rPr lang="en-US" sz="2250" dirty="0">
                <a:solidFill>
                  <a:srgbClr val="008000"/>
                </a:solidFill>
                <a:latin typeface="Cambria"/>
                <a:ea typeface="ＭＳ Ｐゴシック" charset="0"/>
                <a:cs typeface="Cambria"/>
              </a:rPr>
              <a:t>Fields (columns)</a:t>
            </a:r>
          </a:p>
        </p:txBody>
      </p:sp>
      <p:sp>
        <p:nvSpPr>
          <p:cNvPr id="66578" name="Line 18"/>
          <p:cNvSpPr>
            <a:spLocks noChangeShapeType="1"/>
          </p:cNvSpPr>
          <p:nvPr/>
        </p:nvSpPr>
        <p:spPr bwMode="auto">
          <a:xfrm flipH="1">
            <a:off x="9221391" y="1294805"/>
            <a:ext cx="910828" cy="759023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266">
              <a:latin typeface="Cambria"/>
              <a:cs typeface="Cambria"/>
            </a:endParaRPr>
          </a:p>
        </p:txBody>
      </p:sp>
      <p:sp>
        <p:nvSpPr>
          <p:cNvPr id="66579" name="Rectangle 19"/>
          <p:cNvSpPr>
            <a:spLocks/>
          </p:cNvSpPr>
          <p:nvPr/>
        </p:nvSpPr>
        <p:spPr bwMode="auto">
          <a:xfrm>
            <a:off x="5774532" y="6482954"/>
            <a:ext cx="486415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40" bIns="0">
            <a:spAutoFit/>
          </a:bodyPr>
          <a:lstStyle/>
          <a:p>
            <a:pPr marL="40182"/>
            <a:r>
              <a:rPr lang="en-US" sz="2250" dirty="0">
                <a:solidFill>
                  <a:srgbClr val="008000"/>
                </a:solidFill>
                <a:latin typeface="Cambria"/>
                <a:ea typeface="ＭＳ Ｐゴシック" charset="0"/>
                <a:cs typeface="Cambria"/>
              </a:rPr>
              <a:t>One record for each geographic feature</a:t>
            </a:r>
          </a:p>
        </p:txBody>
      </p:sp>
    </p:spTree>
    <p:extLst>
      <p:ext uri="{BB962C8B-B14F-4D97-AF65-F5344CB8AC3E}">
        <p14:creationId xmlns:p14="http://schemas.microsoft.com/office/powerpoint/2010/main" val="266661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/>
          </p:cNvSpPr>
          <p:nvPr/>
        </p:nvSpPr>
        <p:spPr bwMode="auto">
          <a:xfrm>
            <a:off x="1320800" y="-63500"/>
            <a:ext cx="9563100" cy="707390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3795" name="Rectangle 2"/>
          <p:cNvSpPr>
            <a:spLocks/>
          </p:cNvSpPr>
          <p:nvPr/>
        </p:nvSpPr>
        <p:spPr bwMode="auto">
          <a:xfrm>
            <a:off x="1320800" y="-63500"/>
            <a:ext cx="9563100" cy="707390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title"/>
          </p:nvPr>
        </p:nvSpPr>
        <p:spPr>
          <a:xfrm>
            <a:off x="2209800" y="279400"/>
            <a:ext cx="7772400" cy="1447800"/>
          </a:xfrm>
        </p:spPr>
        <p:txBody>
          <a:bodyPr vert="horz" lIns="91440" tIns="45720" rIns="132080" bIns="45720" rtlCol="0" anchor="b">
            <a:normAutofit/>
          </a:bodyPr>
          <a:lstStyle/>
          <a:p>
            <a:r>
              <a:rPr lang="en-US" altLang="en-US" smtClean="0">
                <a:solidFill>
                  <a:srgbClr val="008712"/>
                </a:solidFill>
                <a:latin typeface="Trebuchet MS Bold" panose="020B0703020202020204" pitchFamily="34" charset="0"/>
              </a:rPr>
              <a:t>ArcMap:  Table of Contents</a:t>
            </a:r>
          </a:p>
        </p:txBody>
      </p:sp>
      <p:grpSp>
        <p:nvGrpSpPr>
          <p:cNvPr id="33797" name="Group 6"/>
          <p:cNvGrpSpPr>
            <a:grpSpLocks/>
          </p:cNvGrpSpPr>
          <p:nvPr/>
        </p:nvGrpSpPr>
        <p:grpSpPr bwMode="auto">
          <a:xfrm>
            <a:off x="7712075" y="1562100"/>
            <a:ext cx="2413000" cy="5080000"/>
            <a:chOff x="0" y="0"/>
            <a:chExt cx="1520" cy="3200"/>
          </a:xfrm>
        </p:grpSpPr>
        <p:pic>
          <p:nvPicPr>
            <p:cNvPr id="33799" name="Picture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" y="80"/>
              <a:ext cx="1296" cy="2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0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20" cy="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798" name="Rectangle 7"/>
          <p:cNvSpPr>
            <a:spLocks/>
          </p:cNvSpPr>
          <p:nvPr/>
        </p:nvSpPr>
        <p:spPr bwMode="auto">
          <a:xfrm>
            <a:off x="2273300" y="1981200"/>
            <a:ext cx="47371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40" bIns="0"/>
          <a:lstStyle>
            <a:lvl1pPr marL="342900" indent="-342900">
              <a:spcBef>
                <a:spcPts val="700"/>
              </a:spcBef>
              <a:buSzPct val="100000"/>
              <a:buFont typeface="ChunkFive Roman" pitchFamily="-84" charset="0"/>
              <a:buChar char="•"/>
              <a:defRPr sz="2800"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1pPr>
            <a:lvl2pPr marL="742950" indent="-285750">
              <a:spcBef>
                <a:spcPts val="600"/>
              </a:spcBef>
              <a:buSzPct val="100000"/>
              <a:buFont typeface="ChunkFive Roman" pitchFamily="-84" charset="0"/>
              <a:buChar char="–"/>
              <a:defRPr sz="2400"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2pPr>
            <a:lvl3pPr marL="1143000" indent="-228600">
              <a:spcBef>
                <a:spcPts val="600"/>
              </a:spcBef>
              <a:buSzPct val="100000"/>
              <a:buFont typeface="ChunkFive Roman" pitchFamily="-84" charset="0"/>
              <a:buChar char="•"/>
              <a:defRPr sz="2200"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3pPr>
            <a:lvl4pPr marL="1600200" indent="-228600">
              <a:spcBef>
                <a:spcPts val="500"/>
              </a:spcBef>
              <a:buSzPct val="100000"/>
              <a:buFont typeface="ChunkFive Roman" pitchFamily="-84" charset="0"/>
              <a:buChar char="–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4pPr>
            <a:lvl5pPr marL="2057400" indent="-228600">
              <a:spcBef>
                <a:spcPts val="500"/>
              </a:spcBef>
              <a:buSzPct val="100000"/>
              <a:buFont typeface="ChunkFive Roman" pitchFamily="-84" charset="0"/>
              <a:buChar char="»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ChunkFive Roman" pitchFamily="-84" charset="0"/>
              <a:buChar char="»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ChunkFive Roman" pitchFamily="-84" charset="0"/>
              <a:buChar char="»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ChunkFive Roman" pitchFamily="-84" charset="0"/>
              <a:buChar char="»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ChunkFive Roman" pitchFamily="-84" charset="0"/>
              <a:buChar char="»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  <a:buClr>
                <a:srgbClr val="00A115"/>
              </a:buClr>
              <a:buSzPct val="125000"/>
              <a:buFont typeface="Cambria" panose="02040503050406030204" pitchFamily="18" charset="0"/>
              <a:buChar char="‣"/>
            </a:pPr>
            <a:r>
              <a:rPr lang="en-US" altLang="en-US" sz="3000" dirty="0">
                <a:solidFill>
                  <a:srgbClr val="1A1A1A"/>
                </a:solidFill>
                <a:latin typeface="Georgia" panose="02040502050405020303" pitchFamily="18" charset="0"/>
                <a:ea typeface="MS PGothic" panose="020B0600070205080204" pitchFamily="34" charset="-128"/>
                <a:sym typeface="Cambria" panose="02040503050406030204" pitchFamily="18" charset="0"/>
              </a:rPr>
              <a:t>Open from Windows dropdown. Pin to left-hand side of map window.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00A115"/>
              </a:buClr>
              <a:buSzPct val="125000"/>
              <a:buFont typeface="Cambria" panose="02040503050406030204" pitchFamily="18" charset="0"/>
              <a:buChar char="‣"/>
            </a:pPr>
            <a:r>
              <a:rPr lang="en-US" altLang="en-US" sz="3000" dirty="0">
                <a:solidFill>
                  <a:srgbClr val="1A1A1A"/>
                </a:solidFill>
                <a:latin typeface="Georgia" panose="02040502050405020303" pitchFamily="18" charset="0"/>
                <a:ea typeface="MS PGothic" panose="020B0600070205080204" pitchFamily="34" charset="-128"/>
                <a:sym typeface="Cambria" panose="02040503050406030204" pitchFamily="18" charset="0"/>
              </a:rPr>
              <a:t>Layers draw from the bottom up.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00A115"/>
              </a:buClr>
              <a:buSzPct val="125000"/>
              <a:buFont typeface="Cambria" panose="02040503050406030204" pitchFamily="18" charset="0"/>
              <a:buChar char="‣"/>
            </a:pPr>
            <a:r>
              <a:rPr lang="en-US" altLang="en-US" sz="3000" dirty="0">
                <a:solidFill>
                  <a:srgbClr val="1A1A1A"/>
                </a:solidFill>
                <a:latin typeface="Georgia" panose="02040502050405020303" pitchFamily="18" charset="0"/>
                <a:ea typeface="MS PGothic" panose="020B0600070205080204" pitchFamily="34" charset="-128"/>
                <a:sym typeface="Cambria" panose="02040503050406030204" pitchFamily="18" charset="0"/>
              </a:rPr>
              <a:t>User can move layers up and down in the drawing order</a:t>
            </a:r>
            <a:r>
              <a:rPr lang="en-US" altLang="en-US" sz="3000" dirty="0" smtClean="0">
                <a:solidFill>
                  <a:srgbClr val="1A1A1A"/>
                </a:solidFill>
                <a:latin typeface="Georgia" panose="02040502050405020303" pitchFamily="18" charset="0"/>
                <a:ea typeface="MS PGothic" panose="020B0600070205080204" pitchFamily="34" charset="-128"/>
                <a:sym typeface="Cambria" panose="02040503050406030204" pitchFamily="18" charset="0"/>
              </a:rPr>
              <a:t>.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00A115"/>
              </a:buClr>
              <a:buSzPct val="125000"/>
              <a:buFont typeface="Cambria" panose="02040503050406030204" pitchFamily="18" charset="0"/>
              <a:buChar char="‣"/>
            </a:pPr>
            <a:r>
              <a:rPr lang="en-US" altLang="en-US" sz="3000" dirty="0" smtClean="0">
                <a:solidFill>
                  <a:srgbClr val="1A1A1A"/>
                </a:solidFill>
                <a:latin typeface="Georgia" panose="02040502050405020303" pitchFamily="18" charset="0"/>
                <a:ea typeface="MS PGothic" panose="020B0600070205080204" pitchFamily="34" charset="-128"/>
                <a:sym typeface="Cambria" panose="02040503050406030204" pitchFamily="18" charset="0"/>
              </a:rPr>
              <a:t>List by drawing order, List by source</a:t>
            </a:r>
            <a:endParaRPr lang="en-US" altLang="en-US" sz="3000" dirty="0">
              <a:solidFill>
                <a:srgbClr val="1A1A1A"/>
              </a:solidFill>
              <a:latin typeface="Georgia" panose="02040502050405020303" pitchFamily="18" charset="0"/>
              <a:ea typeface="MS PGothic" panose="020B0600070205080204" pitchFamily="34" charset="-128"/>
              <a:sym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820526" y="1689100"/>
            <a:ext cx="417095" cy="2921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83172" y="0"/>
            <a:ext cx="56159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ArcGIS </a:t>
            </a:r>
            <a:r>
              <a:rPr lang="en-US" sz="4400" dirty="0" smtClean="0"/>
              <a:t>Interface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9757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899" y="1919288"/>
            <a:ext cx="2733675" cy="42576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309" y="866102"/>
            <a:ext cx="6723017" cy="499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6835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/>
          </p:cNvSpPr>
          <p:nvPr/>
        </p:nvSpPr>
        <p:spPr bwMode="auto">
          <a:xfrm>
            <a:off x="1320800" y="-63500"/>
            <a:ext cx="9563100" cy="707390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4819" name="Rectangle 2"/>
          <p:cNvSpPr>
            <a:spLocks/>
          </p:cNvSpPr>
          <p:nvPr/>
        </p:nvSpPr>
        <p:spPr bwMode="auto">
          <a:xfrm>
            <a:off x="1320800" y="-63500"/>
            <a:ext cx="9563100" cy="7073900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ヒラギノ明朝 ProN W3" pitchFamily="-84" charset="-128"/>
                <a:sym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title"/>
          </p:nvPr>
        </p:nvSpPr>
        <p:spPr>
          <a:xfrm>
            <a:off x="2209800" y="279400"/>
            <a:ext cx="7772400" cy="1447800"/>
          </a:xfrm>
        </p:spPr>
        <p:txBody>
          <a:bodyPr vert="horz" lIns="91440" tIns="45720" rIns="132080" bIns="45720" rtlCol="0" anchor="b">
            <a:normAutofit/>
          </a:bodyPr>
          <a:lstStyle/>
          <a:p>
            <a:r>
              <a:rPr lang="en-US" altLang="en-US" smtClean="0">
                <a:solidFill>
                  <a:srgbClr val="008712"/>
                </a:solidFill>
                <a:latin typeface="Trebuchet MS Bold" panose="020B0703020202020204" pitchFamily="34" charset="0"/>
              </a:rPr>
              <a:t>ArcMap: Standard Toolbar</a:t>
            </a:r>
          </a:p>
        </p:txBody>
      </p:sp>
      <p:sp>
        <p:nvSpPr>
          <p:cNvPr id="34821" name="Rectangle 4"/>
          <p:cNvSpPr>
            <a:spLocks/>
          </p:cNvSpPr>
          <p:nvPr/>
        </p:nvSpPr>
        <p:spPr bwMode="auto">
          <a:xfrm>
            <a:off x="2844800" y="3721100"/>
            <a:ext cx="65151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40" bIns="0"/>
          <a:lstStyle>
            <a:lvl1pPr marL="342900" indent="-342900">
              <a:spcBef>
                <a:spcPts val="700"/>
              </a:spcBef>
              <a:buSzPct val="100000"/>
              <a:buFont typeface="ChunkFive Roman" pitchFamily="-84" charset="0"/>
              <a:buChar char="•"/>
              <a:defRPr sz="2800"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1pPr>
            <a:lvl2pPr marL="742950" indent="-285750">
              <a:spcBef>
                <a:spcPts val="600"/>
              </a:spcBef>
              <a:buSzPct val="100000"/>
              <a:buFont typeface="ChunkFive Roman" pitchFamily="-84" charset="0"/>
              <a:buChar char="–"/>
              <a:defRPr sz="2400"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2pPr>
            <a:lvl3pPr marL="1143000" indent="-228600">
              <a:spcBef>
                <a:spcPts val="600"/>
              </a:spcBef>
              <a:buSzPct val="100000"/>
              <a:buFont typeface="ChunkFive Roman" pitchFamily="-84" charset="0"/>
              <a:buChar char="•"/>
              <a:defRPr sz="2200"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3pPr>
            <a:lvl4pPr marL="1600200" indent="-228600">
              <a:spcBef>
                <a:spcPts val="500"/>
              </a:spcBef>
              <a:buSzPct val="100000"/>
              <a:buFont typeface="ChunkFive Roman" pitchFamily="-84" charset="0"/>
              <a:buChar char="–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4pPr>
            <a:lvl5pPr marL="2057400" indent="-228600">
              <a:spcBef>
                <a:spcPts val="500"/>
              </a:spcBef>
              <a:buSzPct val="100000"/>
              <a:buFont typeface="ChunkFive Roman" pitchFamily="-84" charset="0"/>
              <a:buChar char="»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ChunkFive Roman" pitchFamily="-84" charset="0"/>
              <a:buChar char="»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ChunkFive Roman" pitchFamily="-84" charset="0"/>
              <a:buChar char="»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ChunkFive Roman" pitchFamily="-84" charset="0"/>
              <a:buChar char="»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SzPct val="100000"/>
              <a:buFont typeface="ChunkFive Roman" pitchFamily="-84" charset="0"/>
              <a:buChar char="»"/>
              <a:defRPr>
                <a:solidFill>
                  <a:schemeClr val="tx1"/>
                </a:solidFill>
                <a:latin typeface="Trebuchet MS Bold" panose="020B0703020202020204" pitchFamily="34" charset="0"/>
                <a:ea typeface="ヒラギノ角ゴ ProN W3" pitchFamily="-84" charset="-128"/>
                <a:sym typeface="ChunkFive Roman" pitchFamily="-84" charset="0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  <a:buClr>
                <a:srgbClr val="00A115"/>
              </a:buClr>
              <a:buSzPct val="125000"/>
              <a:buFont typeface="Cambria" panose="02040503050406030204" pitchFamily="18" charset="0"/>
              <a:buChar char="‣"/>
            </a:pPr>
            <a:r>
              <a:rPr lang="en-US" altLang="en-US" sz="3000">
                <a:solidFill>
                  <a:srgbClr val="1A1A1A"/>
                </a:solidFill>
                <a:latin typeface="Georgia" panose="02040502050405020303" pitchFamily="18" charset="0"/>
                <a:ea typeface="MS PGothic" panose="020B0600070205080204" pitchFamily="34" charset="-128"/>
                <a:sym typeface="Cambria" panose="02040503050406030204" pitchFamily="18" charset="0"/>
              </a:rPr>
              <a:t>Add toolbars from the Customize dropdown, then Toolbars.</a:t>
            </a:r>
          </a:p>
        </p:txBody>
      </p:sp>
      <p:sp>
        <p:nvSpPr>
          <p:cNvPr id="7" name="Rectangle 6"/>
          <p:cNvSpPr/>
          <p:nvPr/>
        </p:nvSpPr>
        <p:spPr>
          <a:xfrm>
            <a:off x="283172" y="0"/>
            <a:ext cx="56159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ArcGIS </a:t>
            </a:r>
            <a:r>
              <a:rPr lang="en-US" sz="4400" dirty="0" smtClean="0"/>
              <a:t>Interface 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968" y="2006600"/>
            <a:ext cx="10187774" cy="13114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32709" y="2830286"/>
            <a:ext cx="8847908" cy="4789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067109" y="2427242"/>
            <a:ext cx="313508" cy="3942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6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85626" b="75301"/>
          <a:stretch/>
        </p:blipFill>
        <p:spPr>
          <a:xfrm>
            <a:off x="348345" y="2885802"/>
            <a:ext cx="4680994" cy="25135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60085" t="14902" r="27238" b="47581"/>
          <a:stretch/>
        </p:blipFill>
        <p:spPr>
          <a:xfrm>
            <a:off x="6426925" y="1690688"/>
            <a:ext cx="3831772" cy="387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9304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Selection- by Attribute/by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329" r="76197" b="38142"/>
          <a:stretch/>
        </p:blipFill>
        <p:spPr>
          <a:xfrm>
            <a:off x="296091" y="1502093"/>
            <a:ext cx="4467498" cy="46748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53" r="73931" b="32512"/>
          <a:stretch/>
        </p:blipFill>
        <p:spPr>
          <a:xfrm>
            <a:off x="5045529" y="1349024"/>
            <a:ext cx="6026331" cy="498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15280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69755" y="581025"/>
            <a:ext cx="56159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/>
              <a:t>Generate a Map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55" y="1443990"/>
            <a:ext cx="12069945" cy="493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7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6159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/>
              <a:t>Generate a Map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953" y="1055777"/>
            <a:ext cx="2549005" cy="92106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79863" y="1516311"/>
            <a:ext cx="217714" cy="2437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595" y="203765"/>
            <a:ext cx="5027022" cy="656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1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 data from excel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2995863" cy="4351338"/>
          </a:xfrm>
        </p:spPr>
        <p:txBody>
          <a:bodyPr/>
          <a:lstStyle/>
          <a:p>
            <a:r>
              <a:rPr lang="en-US" dirty="0" smtClean="0"/>
              <a:t>Open W8_Join Middlesex folder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884" y="1448993"/>
            <a:ext cx="6594057" cy="482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5169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8218" t="2059" r="5902" b="-15470"/>
          <a:stretch/>
        </p:blipFill>
        <p:spPr>
          <a:xfrm>
            <a:off x="2035629" y="372382"/>
            <a:ext cx="7703457" cy="622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371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902" y="365125"/>
            <a:ext cx="6756150" cy="557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0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/>
          </p:cNvSpPr>
          <p:nvPr/>
        </p:nvSpPr>
        <p:spPr bwMode="auto">
          <a:xfrm>
            <a:off x="1318617" y="-62508"/>
            <a:ext cx="9563695" cy="7072313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sp>
        <p:nvSpPr>
          <p:cNvPr id="69634" name="Rectangle 2"/>
          <p:cNvSpPr>
            <a:spLocks/>
          </p:cNvSpPr>
          <p:nvPr/>
        </p:nvSpPr>
        <p:spPr bwMode="auto">
          <a:xfrm>
            <a:off x="2461617" y="1964531"/>
            <a:ext cx="7268766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/>
          <a:lstStyle/>
          <a:p>
            <a:pPr marL="241093" indent="-241093">
              <a:spcBef>
                <a:spcPts val="773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2953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Topology is a branch of mathematics concerned with the location of objects, in space, relative to each other.</a:t>
            </a:r>
          </a:p>
          <a:p>
            <a:pPr marL="241093" indent="-241093">
              <a:spcBef>
                <a:spcPts val="773"/>
              </a:spcBef>
              <a:buClr>
                <a:srgbClr val="00A115"/>
              </a:buClr>
              <a:buSzPct val="125000"/>
              <a:buFont typeface="Lucida Grande" charset="0"/>
              <a:buChar char="‣"/>
            </a:pPr>
            <a:r>
              <a:rPr lang="en-US" sz="2953" dirty="0">
                <a:solidFill>
                  <a:srgbClr val="1A1A1A"/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A GIS topology is a set of rules and behaviors governing how points, lines and polygons share geometry. </a:t>
            </a:r>
          </a:p>
          <a:p>
            <a:pPr marL="1928744" lvl="4">
              <a:spcBef>
                <a:spcPts val="773"/>
              </a:spcBef>
            </a:pPr>
            <a:r>
              <a:rPr lang="en-US" sz="1687" dirty="0">
                <a:solidFill>
                  <a:schemeClr val="tx1">
                    <a:lumMod val="50000"/>
                    <a:lumOff val="50000"/>
                  </a:schemeClr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		</a:t>
            </a:r>
            <a:br>
              <a:rPr lang="en-US" sz="1687" dirty="0">
                <a:solidFill>
                  <a:schemeClr val="tx1">
                    <a:lumMod val="50000"/>
                    <a:lumOff val="50000"/>
                  </a:schemeClr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</a:br>
            <a:r>
              <a:rPr lang="en-US" sz="1687" dirty="0">
                <a:solidFill>
                  <a:schemeClr val="tx1">
                    <a:lumMod val="50000"/>
                    <a:lumOff val="50000"/>
                  </a:schemeClr>
                </a:solidFill>
                <a:latin typeface="Cambria" charset="0"/>
                <a:ea typeface="ＭＳ Ｐゴシック" charset="0"/>
                <a:cs typeface="Cambria" charset="0"/>
                <a:sym typeface="Cambria" charset="0"/>
              </a:rPr>
              <a:t>		(ESRI 2005)  </a:t>
            </a:r>
          </a:p>
        </p:txBody>
      </p:sp>
      <p:sp>
        <p:nvSpPr>
          <p:cNvPr id="69635" name="Rectangle 3"/>
          <p:cNvSpPr>
            <a:spLocks/>
          </p:cNvSpPr>
          <p:nvPr/>
        </p:nvSpPr>
        <p:spPr bwMode="auto">
          <a:xfrm>
            <a:off x="2211586" y="276821"/>
            <a:ext cx="7768828" cy="144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ctr"/>
          <a:lstStyle/>
          <a:p>
            <a:pPr marL="40182" algn="ctr">
              <a:lnSpc>
                <a:spcPct val="40000"/>
              </a:lnSpc>
            </a:pPr>
            <a:r>
              <a:rPr lang="en-US" sz="3797" b="1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Topology</a:t>
            </a:r>
            <a:endParaRPr lang="en-US" sz="3516" dirty="0">
              <a:solidFill>
                <a:srgbClr val="008712"/>
              </a:solidFill>
              <a:latin typeface="Trebuchet MS Bold"/>
              <a:ea typeface="Apple SD 산돌고딕 Neo 일반체" charset="0"/>
              <a:cs typeface="Apple SD 산돌고딕 Neo 일반체" charset="0"/>
              <a:sym typeface="ChunkFive Roman" charset="0"/>
            </a:endParaRPr>
          </a:p>
          <a:p>
            <a:pPr marL="40182" algn="ctr">
              <a:lnSpc>
                <a:spcPct val="40000"/>
              </a:lnSpc>
            </a:pPr>
            <a:endParaRPr lang="en-US" sz="3516" dirty="0">
              <a:solidFill>
                <a:srgbClr val="008712"/>
              </a:solidFill>
              <a:latin typeface="Trebuchet MS Bold"/>
              <a:ea typeface="ＭＳ Ｐゴシック" charset="0"/>
              <a:cs typeface="Trebuchet MS Bold"/>
              <a:sym typeface="ChunkFive Roman" charset="0"/>
            </a:endParaRPr>
          </a:p>
          <a:p>
            <a:pPr marL="40182" algn="ctr">
              <a:lnSpc>
                <a:spcPct val="40000"/>
              </a:lnSpc>
            </a:pPr>
            <a:r>
              <a:rPr lang="en-US" sz="1687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Basic GIS Concepts</a:t>
            </a:r>
            <a: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  <a:t/>
            </a:r>
            <a:b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</a:br>
            <a:endParaRPr lang="en-US" sz="3516" dirty="0">
              <a:solidFill>
                <a:srgbClr val="008712"/>
              </a:solidFill>
              <a:latin typeface="Trebuchet MS Bold"/>
              <a:ea typeface="Apple SD 산돌고딕 Neo 일반체" charset="0"/>
              <a:cs typeface="Apple SD 산돌고딕 Neo 일반체" charset="0"/>
              <a:sym typeface="ChunkFive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79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/>
          </p:cNvSpPr>
          <p:nvPr/>
        </p:nvSpPr>
        <p:spPr bwMode="auto">
          <a:xfrm>
            <a:off x="1318617" y="-62508"/>
            <a:ext cx="9563695" cy="7072313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grpSp>
        <p:nvGrpSpPr>
          <p:cNvPr id="70660" name="Group 4"/>
          <p:cNvGrpSpPr>
            <a:grpSpLocks/>
          </p:cNvGrpSpPr>
          <p:nvPr/>
        </p:nvGrpSpPr>
        <p:grpSpPr bwMode="auto">
          <a:xfrm>
            <a:off x="1979414" y="2053828"/>
            <a:ext cx="8233172" cy="3893344"/>
            <a:chOff x="0" y="0"/>
            <a:chExt cx="7376" cy="3488"/>
          </a:xfrm>
        </p:grpSpPr>
        <p:sp>
          <p:nvSpPr>
            <p:cNvPr id="70658" name="Rectangle 2"/>
            <p:cNvSpPr>
              <a:spLocks/>
            </p:cNvSpPr>
            <p:nvPr/>
          </p:nvSpPr>
          <p:spPr bwMode="auto">
            <a:xfrm>
              <a:off x="104" y="80"/>
              <a:ext cx="7168" cy="32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70659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376" cy="3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70661" name="Group 5"/>
          <p:cNvGraphicFramePr>
            <a:graphicFrameLocks noGrp="1"/>
          </p:cNvGraphicFramePr>
          <p:nvPr/>
        </p:nvGraphicFramePr>
        <p:xfrm>
          <a:off x="2095500" y="2204517"/>
          <a:ext cx="8001000" cy="3474765"/>
        </p:xfrm>
        <a:graphic>
          <a:graphicData uri="http://schemas.openxmlformats.org/drawingml/2006/table">
            <a:tbl>
              <a:tblPr/>
              <a:tblGrid>
                <a:gridCol w="2590726"/>
                <a:gridCol w="2514823"/>
                <a:gridCol w="2895451"/>
              </a:tblGrid>
              <a:tr h="2835176">
                <a:tc>
                  <a:txBody>
                    <a:bodyPr/>
                    <a:lstStyle/>
                    <a:p>
                      <a:pPr marL="571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ChunkFive Roman" charset="0"/>
                        <a:buNone/>
                        <a:tabLst/>
                      </a:pPr>
                      <a:endParaRPr kumimoji="0" lang="en-US" sz="17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 Bold" charset="0"/>
                        <a:ea typeface="ヒラギノ角ゴ ProN W6" charset="0"/>
                        <a:cs typeface="ヒラギノ角ゴ ProN W6" charset="0"/>
                        <a:sym typeface="Tahoma Bold" charset="0"/>
                      </a:endParaRPr>
                    </a:p>
                  </a:txBody>
                  <a:tcPr marL="35719" marR="35719" marT="35719" marB="3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571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ChunkFive Roman" charset="0"/>
                        <a:buNone/>
                        <a:tabLst/>
                      </a:pPr>
                      <a:endParaRPr kumimoji="0" lang="en-US" sz="17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 Bold" charset="0"/>
                        <a:ea typeface="ヒラギノ角ゴ ProN W6" charset="0"/>
                        <a:cs typeface="ヒラギノ角ゴ ProN W6" charset="0"/>
                        <a:sym typeface="Tahoma Bold" charset="0"/>
                      </a:endParaRPr>
                    </a:p>
                  </a:txBody>
                  <a:tcPr marL="35719" marR="35719" marT="35719" marB="3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571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ChunkFive Roman" charset="0"/>
                        <a:buNone/>
                        <a:tabLst/>
                      </a:pPr>
                      <a:endParaRPr kumimoji="0" lang="en-US" sz="17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ahoma Bold" charset="0"/>
                        <a:ea typeface="ヒラギノ角ゴ ProN W6" charset="0"/>
                        <a:cs typeface="ヒラギノ角ゴ ProN W6" charset="0"/>
                        <a:sym typeface="Tahoma Bold" charset="0"/>
                      </a:endParaRPr>
                    </a:p>
                  </a:txBody>
                  <a:tcPr marL="35719" marR="35719" marT="35719" marB="3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</a:tr>
              <a:tr h="639589"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ChunkFive Roman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58C"/>
                          </a:solidFill>
                          <a:effectLst/>
                          <a:latin typeface="Arial" charset="0"/>
                          <a:ea typeface="ヒラギノ角ゴ ProN W3" charset="0"/>
                          <a:cs typeface="Arial" charset="0"/>
                          <a:sym typeface="Arial" charset="0"/>
                        </a:rPr>
                        <a:t>Contiguity </a:t>
                      </a:r>
                    </a:p>
                  </a:txBody>
                  <a:tcPr marL="35719" marR="35719" marT="35719" marB="3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ChunkFive Roman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58C"/>
                          </a:solidFill>
                          <a:effectLst/>
                          <a:latin typeface="Arial" charset="0"/>
                          <a:ea typeface="ヒラギノ角ゴ ProN W3" charset="0"/>
                          <a:cs typeface="Arial" charset="0"/>
                          <a:sym typeface="Arial" charset="0"/>
                        </a:rPr>
                        <a:t> Connectivity</a:t>
                      </a:r>
                    </a:p>
                  </a:txBody>
                  <a:tcPr marL="35719" marR="35719" marT="35719" marB="3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ChunkFive Roman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rgbClr val="40458C"/>
                          </a:solidFill>
                          <a:effectLst/>
                          <a:latin typeface="Arial" charset="0"/>
                          <a:ea typeface="ヒラギノ角ゴ ProN W3" charset="0"/>
                          <a:cs typeface="Arial" charset="0"/>
                          <a:sym typeface="Arial" charset="0"/>
                        </a:rPr>
                        <a:t>Containment </a:t>
                      </a:r>
                    </a:p>
                  </a:txBody>
                  <a:tcPr marL="35719" marR="35719" marT="35719" marB="3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4E4"/>
                    </a:solidFill>
                  </a:tcPr>
                </a:tc>
              </a:tr>
            </a:tbl>
          </a:graphicData>
        </a:graphic>
      </p:graphicFrame>
      <p:grpSp>
        <p:nvGrpSpPr>
          <p:cNvPr id="70696" name="Group 40"/>
          <p:cNvGrpSpPr>
            <a:grpSpLocks/>
          </p:cNvGrpSpPr>
          <p:nvPr/>
        </p:nvGrpSpPr>
        <p:grpSpPr bwMode="auto">
          <a:xfrm>
            <a:off x="2095500" y="2143125"/>
            <a:ext cx="8001000" cy="3589734"/>
            <a:chOff x="0" y="0"/>
            <a:chExt cx="7168" cy="3216"/>
          </a:xfrm>
        </p:grpSpPr>
        <p:grpSp>
          <p:nvGrpSpPr>
            <p:cNvPr id="70687" name="Group 31"/>
            <p:cNvGrpSpPr>
              <a:grpSpLocks/>
            </p:cNvGrpSpPr>
            <p:nvPr/>
          </p:nvGrpSpPr>
          <p:grpSpPr bwMode="auto">
            <a:xfrm>
              <a:off x="4904" y="672"/>
              <a:ext cx="2048" cy="1432"/>
              <a:chOff x="0" y="0"/>
              <a:chExt cx="2048" cy="1432"/>
            </a:xfrm>
          </p:grpSpPr>
          <p:sp>
            <p:nvSpPr>
              <p:cNvPr id="70685" name="Freeform 29"/>
              <p:cNvSpPr>
                <a:spLocks/>
              </p:cNvSpPr>
              <p:nvPr/>
            </p:nvSpPr>
            <p:spPr bwMode="auto">
              <a:xfrm>
                <a:off x="0" y="0"/>
                <a:ext cx="2048" cy="1432"/>
              </a:xfrm>
              <a:custGeom>
                <a:avLst/>
                <a:gdLst>
                  <a:gd name="T0" fmla="*/ 409 w 21600"/>
                  <a:gd name="T1" fmla="*/ 21600 h 21600"/>
                  <a:gd name="T2" fmla="*/ 136 w 21600"/>
                  <a:gd name="T3" fmla="*/ 20506 h 21600"/>
                  <a:gd name="T4" fmla="*/ 0 w 21600"/>
                  <a:gd name="T5" fmla="*/ 19998 h 21600"/>
                  <a:gd name="T6" fmla="*/ 24 w 21600"/>
                  <a:gd name="T7" fmla="*/ 6686 h 21600"/>
                  <a:gd name="T8" fmla="*/ 12738 w 21600"/>
                  <a:gd name="T9" fmla="*/ 0 h 21600"/>
                  <a:gd name="T10" fmla="*/ 21600 w 21600"/>
                  <a:gd name="T11" fmla="*/ 2865 h 21600"/>
                  <a:gd name="T12" fmla="*/ 19288 w 21600"/>
                  <a:gd name="T13" fmla="*/ 17670 h 21600"/>
                  <a:gd name="T14" fmla="*/ 409 w 21600"/>
                  <a:gd name="T15" fmla="*/ 21600 h 21600"/>
                  <a:gd name="T16" fmla="*/ 409 w 21600"/>
                  <a:gd name="T17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409" y="21600"/>
                    </a:moveTo>
                    <a:cubicBezTo>
                      <a:pt x="345" y="21122"/>
                      <a:pt x="273" y="20933"/>
                      <a:pt x="136" y="20506"/>
                    </a:cubicBezTo>
                    <a:cubicBezTo>
                      <a:pt x="80" y="20336"/>
                      <a:pt x="0" y="19998"/>
                      <a:pt x="0" y="19998"/>
                    </a:cubicBezTo>
                    <a:lnTo>
                      <a:pt x="24" y="6686"/>
                    </a:lnTo>
                    <a:lnTo>
                      <a:pt x="12738" y="0"/>
                    </a:lnTo>
                    <a:lnTo>
                      <a:pt x="21600" y="2865"/>
                    </a:lnTo>
                    <a:lnTo>
                      <a:pt x="19288" y="17670"/>
                    </a:lnTo>
                    <a:lnTo>
                      <a:pt x="409" y="21600"/>
                    </a:lnTo>
                    <a:close/>
                    <a:moveTo>
                      <a:pt x="409" y="21600"/>
                    </a:moveTo>
                  </a:path>
                </a:pathLst>
              </a:custGeom>
              <a:solidFill>
                <a:srgbClr val="6F89F7"/>
              </a:solidFill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1266"/>
              </a:p>
            </p:txBody>
          </p:sp>
          <p:sp>
            <p:nvSpPr>
              <p:cNvPr id="70686" name="Freeform 30"/>
              <p:cNvSpPr>
                <a:spLocks/>
              </p:cNvSpPr>
              <p:nvPr/>
            </p:nvSpPr>
            <p:spPr bwMode="auto">
              <a:xfrm>
                <a:off x="440" y="319"/>
                <a:ext cx="1096" cy="760"/>
              </a:xfrm>
              <a:custGeom>
                <a:avLst/>
                <a:gdLst>
                  <a:gd name="T0" fmla="*/ 0 w 21600"/>
                  <a:gd name="T1" fmla="*/ 18900 h 21600"/>
                  <a:gd name="T2" fmla="*/ 10080 w 21600"/>
                  <a:gd name="T3" fmla="*/ 0 h 21600"/>
                  <a:gd name="T4" fmla="*/ 21600 w 21600"/>
                  <a:gd name="T5" fmla="*/ 8100 h 21600"/>
                  <a:gd name="T6" fmla="*/ 12240 w 21600"/>
                  <a:gd name="T7" fmla="*/ 21600 h 21600"/>
                  <a:gd name="T8" fmla="*/ 0 w 21600"/>
                  <a:gd name="T9" fmla="*/ 18900 h 21600"/>
                  <a:gd name="T10" fmla="*/ 0 w 21600"/>
                  <a:gd name="T11" fmla="*/ 189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8900"/>
                    </a:moveTo>
                    <a:lnTo>
                      <a:pt x="10080" y="0"/>
                    </a:lnTo>
                    <a:lnTo>
                      <a:pt x="21600" y="8100"/>
                    </a:lnTo>
                    <a:lnTo>
                      <a:pt x="12240" y="21600"/>
                    </a:lnTo>
                    <a:lnTo>
                      <a:pt x="0" y="18900"/>
                    </a:lnTo>
                    <a:close/>
                    <a:moveTo>
                      <a:pt x="0" y="18900"/>
                    </a:moveTo>
                  </a:path>
                </a:pathLst>
              </a:custGeom>
              <a:solidFill>
                <a:schemeClr val="accent1"/>
              </a:solidFill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1266"/>
              </a:p>
            </p:txBody>
          </p:sp>
        </p:grpSp>
        <p:grpSp>
          <p:nvGrpSpPr>
            <p:cNvPr id="70692" name="Group 36"/>
            <p:cNvGrpSpPr>
              <a:grpSpLocks/>
            </p:cNvGrpSpPr>
            <p:nvPr/>
          </p:nvGrpSpPr>
          <p:grpSpPr bwMode="auto">
            <a:xfrm>
              <a:off x="2448" y="536"/>
              <a:ext cx="2046" cy="1640"/>
              <a:chOff x="0" y="0"/>
              <a:chExt cx="2046" cy="1640"/>
            </a:xfrm>
          </p:grpSpPr>
          <p:grpSp>
            <p:nvGrpSpPr>
              <p:cNvPr id="70690" name="Group 34"/>
              <p:cNvGrpSpPr>
                <a:grpSpLocks/>
              </p:cNvGrpSpPr>
              <p:nvPr/>
            </p:nvGrpSpPr>
            <p:grpSpPr bwMode="auto">
              <a:xfrm>
                <a:off x="1141" y="0"/>
                <a:ext cx="905" cy="535"/>
                <a:chOff x="0" y="0"/>
                <a:chExt cx="904" cy="535"/>
              </a:xfrm>
            </p:grpSpPr>
            <p:sp>
              <p:nvSpPr>
                <p:cNvPr id="70688" name="Line 32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0" y="0"/>
                  <a:ext cx="159" cy="533"/>
                </a:xfrm>
                <a:prstGeom prst="line">
                  <a:avLst/>
                </a:prstGeom>
                <a:noFill/>
                <a:ln w="38100" cap="flat">
                  <a:solidFill>
                    <a:srgbClr val="40458C"/>
                  </a:solidFill>
                  <a:prstDash val="solid"/>
                  <a:round/>
                  <a:headEnd type="none" w="med" len="med"/>
                  <a:tailEnd type="triangl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 sz="1266"/>
                </a:p>
              </p:txBody>
            </p:sp>
            <p:sp>
              <p:nvSpPr>
                <p:cNvPr id="70689" name="Line 33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0" y="268"/>
                  <a:ext cx="904" cy="267"/>
                </a:xfrm>
                <a:prstGeom prst="line">
                  <a:avLst/>
                </a:prstGeom>
                <a:noFill/>
                <a:ln w="38100" cap="flat">
                  <a:solidFill>
                    <a:srgbClr val="40458C"/>
                  </a:solidFill>
                  <a:prstDash val="solid"/>
                  <a:round/>
                  <a:headEnd type="none" w="med" len="med"/>
                  <a:tailEnd type="triangl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 sz="1266"/>
                </a:p>
              </p:txBody>
            </p:sp>
          </p:grpSp>
          <p:sp>
            <p:nvSpPr>
              <p:cNvPr id="70691" name="Line 35"/>
              <p:cNvSpPr>
                <a:spLocks noChangeShapeType="1"/>
              </p:cNvSpPr>
              <p:nvPr/>
            </p:nvSpPr>
            <p:spPr bwMode="auto">
              <a:xfrm rot="10800000" flipH="1">
                <a:off x="0" y="535"/>
                <a:ext cx="1143" cy="1105"/>
              </a:xfrm>
              <a:prstGeom prst="line">
                <a:avLst/>
              </a:prstGeom>
              <a:noFill/>
              <a:ln w="38100" cap="flat">
                <a:solidFill>
                  <a:srgbClr val="40458C"/>
                </a:solidFill>
                <a:prstDash val="solid"/>
                <a:round/>
                <a:headEnd type="none" w="med" len="med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sz="1266"/>
              </a:p>
            </p:txBody>
          </p:sp>
        </p:grpSp>
        <p:grpSp>
          <p:nvGrpSpPr>
            <p:cNvPr id="70695" name="Group 39"/>
            <p:cNvGrpSpPr>
              <a:grpSpLocks/>
            </p:cNvGrpSpPr>
            <p:nvPr/>
          </p:nvGrpSpPr>
          <p:grpSpPr bwMode="auto">
            <a:xfrm>
              <a:off x="128" y="672"/>
              <a:ext cx="2075" cy="1371"/>
              <a:chOff x="0" y="0"/>
              <a:chExt cx="2075" cy="1371"/>
            </a:xfrm>
          </p:grpSpPr>
          <p:sp>
            <p:nvSpPr>
              <p:cNvPr id="70693" name="Freeform 37"/>
              <p:cNvSpPr>
                <a:spLocks/>
              </p:cNvSpPr>
              <p:nvPr/>
            </p:nvSpPr>
            <p:spPr bwMode="auto">
              <a:xfrm>
                <a:off x="0" y="574"/>
                <a:ext cx="1402" cy="797"/>
              </a:xfrm>
              <a:custGeom>
                <a:avLst/>
                <a:gdLst>
                  <a:gd name="T0" fmla="*/ 0 w 21600"/>
                  <a:gd name="T1" fmla="*/ 21600 h 21600"/>
                  <a:gd name="T2" fmla="*/ 0 w 21600"/>
                  <a:gd name="T3" fmla="*/ 20066 h 21600"/>
                  <a:gd name="T4" fmla="*/ 785 w 21600"/>
                  <a:gd name="T5" fmla="*/ 969 h 21600"/>
                  <a:gd name="T6" fmla="*/ 13175 w 21600"/>
                  <a:gd name="T7" fmla="*/ 0 h 21600"/>
                  <a:gd name="T8" fmla="*/ 21600 w 21600"/>
                  <a:gd name="T9" fmla="*/ 8721 h 21600"/>
                  <a:gd name="T10" fmla="*/ 18626 w 21600"/>
                  <a:gd name="T11" fmla="*/ 20348 h 21600"/>
                  <a:gd name="T12" fmla="*/ 0 w 21600"/>
                  <a:gd name="T13" fmla="*/ 21600 h 21600"/>
                  <a:gd name="T14" fmla="*/ 0 w 21600"/>
                  <a:gd name="T1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0" y="21095"/>
                      <a:pt x="0" y="20570"/>
                      <a:pt x="0" y="20066"/>
                    </a:cubicBezTo>
                    <a:lnTo>
                      <a:pt x="785" y="969"/>
                    </a:lnTo>
                    <a:lnTo>
                      <a:pt x="13175" y="0"/>
                    </a:lnTo>
                    <a:lnTo>
                      <a:pt x="21600" y="8721"/>
                    </a:lnTo>
                    <a:lnTo>
                      <a:pt x="18626" y="20348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1"/>
              </a:solidFill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1266"/>
              </a:p>
            </p:txBody>
          </p:sp>
          <p:sp>
            <p:nvSpPr>
              <p:cNvPr id="70694" name="Freeform 38"/>
              <p:cNvSpPr>
                <a:spLocks/>
              </p:cNvSpPr>
              <p:nvPr/>
            </p:nvSpPr>
            <p:spPr bwMode="auto">
              <a:xfrm>
                <a:off x="852" y="0"/>
                <a:ext cx="1223" cy="894"/>
              </a:xfrm>
              <a:custGeom>
                <a:avLst/>
                <a:gdLst>
                  <a:gd name="T0" fmla="*/ 0 w 21600"/>
                  <a:gd name="T1" fmla="*/ 13824 h 21600"/>
                  <a:gd name="T2" fmla="*/ 10800 w 21600"/>
                  <a:gd name="T3" fmla="*/ 0 h 21600"/>
                  <a:gd name="T4" fmla="*/ 19895 w 21600"/>
                  <a:gd name="T5" fmla="*/ 1728 h 21600"/>
                  <a:gd name="T6" fmla="*/ 21600 w 21600"/>
                  <a:gd name="T7" fmla="*/ 17280 h 21600"/>
                  <a:gd name="T8" fmla="*/ 9663 w 21600"/>
                  <a:gd name="T9" fmla="*/ 21600 h 21600"/>
                  <a:gd name="T10" fmla="*/ 0 w 21600"/>
                  <a:gd name="T11" fmla="*/ 13824 h 21600"/>
                  <a:gd name="T12" fmla="*/ 0 w 21600"/>
                  <a:gd name="T13" fmla="*/ 1382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0" y="13824"/>
                    </a:moveTo>
                    <a:lnTo>
                      <a:pt x="10800" y="0"/>
                    </a:lnTo>
                    <a:lnTo>
                      <a:pt x="19895" y="1728"/>
                    </a:lnTo>
                    <a:lnTo>
                      <a:pt x="21600" y="17280"/>
                    </a:lnTo>
                    <a:lnTo>
                      <a:pt x="9663" y="21600"/>
                    </a:lnTo>
                    <a:lnTo>
                      <a:pt x="0" y="13824"/>
                    </a:lnTo>
                    <a:close/>
                    <a:moveTo>
                      <a:pt x="0" y="13824"/>
                    </a:moveTo>
                  </a:path>
                </a:pathLst>
              </a:custGeom>
              <a:solidFill>
                <a:srgbClr val="6F89F7"/>
              </a:solidFill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1266"/>
              </a:p>
            </p:txBody>
          </p:sp>
        </p:grpSp>
      </p:grpSp>
      <p:sp>
        <p:nvSpPr>
          <p:cNvPr id="70697" name="Rectangle 41"/>
          <p:cNvSpPr>
            <a:spLocks/>
          </p:cNvSpPr>
          <p:nvPr/>
        </p:nvSpPr>
        <p:spPr bwMode="auto">
          <a:xfrm>
            <a:off x="4060032" y="6215063"/>
            <a:ext cx="2583912" cy="19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40" bIns="0">
            <a:spAutoFit/>
          </a:bodyPr>
          <a:lstStyle/>
          <a:p>
            <a:pPr marL="40182"/>
            <a:r>
              <a:rPr lang="en-US" sz="1266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Concepts of Topology Used in GIS</a:t>
            </a:r>
          </a:p>
        </p:txBody>
      </p:sp>
      <p:sp>
        <p:nvSpPr>
          <p:cNvPr id="45" name="Rectangle 3"/>
          <p:cNvSpPr>
            <a:spLocks/>
          </p:cNvSpPr>
          <p:nvPr/>
        </p:nvSpPr>
        <p:spPr bwMode="auto">
          <a:xfrm>
            <a:off x="2211586" y="276821"/>
            <a:ext cx="7768828" cy="144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ctr"/>
          <a:lstStyle/>
          <a:p>
            <a:pPr marL="40182" algn="ctr">
              <a:lnSpc>
                <a:spcPct val="40000"/>
              </a:lnSpc>
            </a:pPr>
            <a:r>
              <a:rPr lang="en-US" sz="3797" b="1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Topology</a:t>
            </a:r>
          </a:p>
          <a:p>
            <a:pPr marL="40182" algn="ctr">
              <a:lnSpc>
                <a:spcPct val="40000"/>
              </a:lnSpc>
            </a:pPr>
            <a: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  <a:t/>
            </a:r>
            <a:b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</a:br>
            <a:r>
              <a:rPr lang="en-US" sz="1687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Basic GIS Concepts</a:t>
            </a:r>
            <a: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  <a:t/>
            </a:r>
            <a:b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</a:br>
            <a:endParaRPr lang="en-US" sz="3516" dirty="0">
              <a:solidFill>
                <a:srgbClr val="008712"/>
              </a:solidFill>
              <a:latin typeface="Trebuchet MS Bold"/>
              <a:ea typeface="Apple SD 산돌고딕 Neo 일반체" charset="0"/>
              <a:cs typeface="Apple SD 산돌고딕 Neo 일반체" charset="0"/>
              <a:sym typeface="ChunkFive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29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/>
          </p:cNvSpPr>
          <p:nvPr/>
        </p:nvSpPr>
        <p:spPr bwMode="auto">
          <a:xfrm>
            <a:off x="1318617" y="-62508"/>
            <a:ext cx="9563695" cy="7072313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grpSp>
        <p:nvGrpSpPr>
          <p:cNvPr id="71684" name="Group 4"/>
          <p:cNvGrpSpPr>
            <a:grpSpLocks/>
          </p:cNvGrpSpPr>
          <p:nvPr/>
        </p:nvGrpSpPr>
        <p:grpSpPr bwMode="auto">
          <a:xfrm>
            <a:off x="8078391" y="401836"/>
            <a:ext cx="1937742" cy="1294805"/>
            <a:chOff x="0" y="0"/>
            <a:chExt cx="1736" cy="1160"/>
          </a:xfrm>
        </p:grpSpPr>
        <p:sp>
          <p:nvSpPr>
            <p:cNvPr id="71682" name="Rectangle 2"/>
            <p:cNvSpPr>
              <a:spLocks/>
            </p:cNvSpPr>
            <p:nvPr/>
          </p:nvSpPr>
          <p:spPr bwMode="auto">
            <a:xfrm>
              <a:off x="48" y="40"/>
              <a:ext cx="1640" cy="102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71683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36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687" name="Group 7"/>
          <p:cNvGrpSpPr>
            <a:grpSpLocks/>
          </p:cNvGrpSpPr>
          <p:nvPr/>
        </p:nvGrpSpPr>
        <p:grpSpPr bwMode="auto">
          <a:xfrm>
            <a:off x="1959322" y="2357437"/>
            <a:ext cx="8483203" cy="3411141"/>
            <a:chOff x="0" y="0"/>
            <a:chExt cx="7600" cy="3056"/>
          </a:xfrm>
        </p:grpSpPr>
        <p:sp>
          <p:nvSpPr>
            <p:cNvPr id="71685" name="Rectangle 5"/>
            <p:cNvSpPr>
              <a:spLocks/>
            </p:cNvSpPr>
            <p:nvPr/>
          </p:nvSpPr>
          <p:spPr bwMode="auto">
            <a:xfrm>
              <a:off x="104" y="80"/>
              <a:ext cx="7392" cy="27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71686" name="Picture 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600" cy="3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689" name="Rectangle 9"/>
          <p:cNvSpPr>
            <a:spLocks noGrp="1" noChangeArrowheads="1"/>
          </p:cNvSpPr>
          <p:nvPr>
            <p:ph idx="1"/>
          </p:nvPr>
        </p:nvSpPr>
        <p:spPr>
          <a:xfrm>
            <a:off x="1979414" y="6045398"/>
            <a:ext cx="8304609" cy="1526977"/>
          </a:xfrm>
          <a:ln/>
        </p:spPr>
        <p:txBody>
          <a:bodyPr vert="horz" lIns="0" tIns="45720" rIns="116999" bIns="45720" rtlCol="0">
            <a:normAutofit/>
          </a:bodyPr>
          <a:lstStyle/>
          <a:p>
            <a:pPr marL="382847" indent="-342665" algn="ctr">
              <a:buNone/>
            </a:pPr>
            <a:r>
              <a:rPr lang="en-US" sz="1687">
                <a:solidFill>
                  <a:srgbClr val="008712"/>
                </a:solidFill>
              </a:rPr>
              <a:t>Adjacent features share common edges </a:t>
            </a:r>
            <a:br>
              <a:rPr lang="en-US" sz="1687">
                <a:solidFill>
                  <a:srgbClr val="008712"/>
                </a:solidFill>
              </a:rPr>
            </a:br>
            <a:r>
              <a:rPr lang="en-US" sz="1687">
                <a:solidFill>
                  <a:srgbClr val="008712"/>
                </a:solidFill>
              </a:rPr>
              <a:t>(e.g. municipalities, parcels, land cover) </a:t>
            </a:r>
          </a:p>
        </p:txBody>
      </p:sp>
      <p:pic>
        <p:nvPicPr>
          <p:cNvPr id="71690" name="Picture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" t="25502" r="22592" b="37607"/>
          <a:stretch>
            <a:fillRect/>
          </a:stretch>
        </p:blipFill>
        <p:spPr bwMode="auto">
          <a:xfrm>
            <a:off x="2095500" y="2518172"/>
            <a:ext cx="4455914" cy="2973586"/>
          </a:xfrm>
          <a:prstGeom prst="rect">
            <a:avLst/>
          </a:prstGeom>
          <a:noFill/>
          <a:ln w="15875" cap="sq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099" dir="2700000" algn="ctr" rotWithShape="0">
              <a:schemeClr val="bg2">
                <a:alpha val="42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1" name="Picture 1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8" t="26834" r="9235" b="26620"/>
          <a:stretch>
            <a:fillRect/>
          </a:stretch>
        </p:blipFill>
        <p:spPr bwMode="auto">
          <a:xfrm>
            <a:off x="6747867" y="2518172"/>
            <a:ext cx="3545086" cy="2973586"/>
          </a:xfrm>
          <a:prstGeom prst="rect">
            <a:avLst/>
          </a:prstGeom>
          <a:noFill/>
          <a:ln w="15875" cap="sq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099" dir="2700000" algn="ctr" rotWithShape="0">
              <a:schemeClr val="bg2">
                <a:alpha val="42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694" name="Group 14"/>
          <p:cNvGrpSpPr>
            <a:grpSpLocks/>
          </p:cNvGrpSpPr>
          <p:nvPr/>
        </p:nvGrpSpPr>
        <p:grpSpPr bwMode="auto">
          <a:xfrm>
            <a:off x="8283774" y="517922"/>
            <a:ext cx="1477863" cy="840507"/>
            <a:chOff x="0" y="0"/>
            <a:chExt cx="1324" cy="753"/>
          </a:xfrm>
        </p:grpSpPr>
        <p:sp>
          <p:nvSpPr>
            <p:cNvPr id="71692" name="Freeform 12"/>
            <p:cNvSpPr>
              <a:spLocks/>
            </p:cNvSpPr>
            <p:nvPr/>
          </p:nvSpPr>
          <p:spPr bwMode="auto">
            <a:xfrm>
              <a:off x="0" y="316"/>
              <a:ext cx="895" cy="437"/>
            </a:xfrm>
            <a:custGeom>
              <a:avLst/>
              <a:gdLst>
                <a:gd name="T0" fmla="*/ 0 w 21600"/>
                <a:gd name="T1" fmla="*/ 21600 h 21600"/>
                <a:gd name="T2" fmla="*/ 0 w 21600"/>
                <a:gd name="T3" fmla="*/ 20066 h 21600"/>
                <a:gd name="T4" fmla="*/ 785 w 21600"/>
                <a:gd name="T5" fmla="*/ 969 h 21600"/>
                <a:gd name="T6" fmla="*/ 13175 w 21600"/>
                <a:gd name="T7" fmla="*/ 0 h 21600"/>
                <a:gd name="T8" fmla="*/ 21600 w 21600"/>
                <a:gd name="T9" fmla="*/ 8721 h 21600"/>
                <a:gd name="T10" fmla="*/ 18626 w 21600"/>
                <a:gd name="T11" fmla="*/ 20348 h 21600"/>
                <a:gd name="T12" fmla="*/ 0 w 21600"/>
                <a:gd name="T13" fmla="*/ 21600 h 21600"/>
                <a:gd name="T14" fmla="*/ 0 w 21600"/>
                <a:gd name="T1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cubicBezTo>
                    <a:pt x="0" y="21095"/>
                    <a:pt x="0" y="20570"/>
                    <a:pt x="0" y="20066"/>
                  </a:cubicBezTo>
                  <a:lnTo>
                    <a:pt x="785" y="969"/>
                  </a:lnTo>
                  <a:lnTo>
                    <a:pt x="13175" y="0"/>
                  </a:lnTo>
                  <a:lnTo>
                    <a:pt x="21600" y="8721"/>
                  </a:lnTo>
                  <a:lnTo>
                    <a:pt x="18626" y="20348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accent1"/>
            </a:solidFill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1266"/>
            </a:p>
          </p:txBody>
        </p:sp>
        <p:sp>
          <p:nvSpPr>
            <p:cNvPr id="71693" name="Freeform 13"/>
            <p:cNvSpPr>
              <a:spLocks/>
            </p:cNvSpPr>
            <p:nvPr/>
          </p:nvSpPr>
          <p:spPr bwMode="auto">
            <a:xfrm>
              <a:off x="544" y="0"/>
              <a:ext cx="780" cy="490"/>
            </a:xfrm>
            <a:custGeom>
              <a:avLst/>
              <a:gdLst>
                <a:gd name="T0" fmla="*/ 0 w 21600"/>
                <a:gd name="T1" fmla="*/ 13824 h 21600"/>
                <a:gd name="T2" fmla="*/ 10800 w 21600"/>
                <a:gd name="T3" fmla="*/ 0 h 21600"/>
                <a:gd name="T4" fmla="*/ 19895 w 21600"/>
                <a:gd name="T5" fmla="*/ 1728 h 21600"/>
                <a:gd name="T6" fmla="*/ 21600 w 21600"/>
                <a:gd name="T7" fmla="*/ 17280 h 21600"/>
                <a:gd name="T8" fmla="*/ 9663 w 21600"/>
                <a:gd name="T9" fmla="*/ 21600 h 21600"/>
                <a:gd name="T10" fmla="*/ 0 w 21600"/>
                <a:gd name="T11" fmla="*/ 13824 h 21600"/>
                <a:gd name="T12" fmla="*/ 0 w 21600"/>
                <a:gd name="T13" fmla="*/ 1382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13824"/>
                  </a:moveTo>
                  <a:lnTo>
                    <a:pt x="10800" y="0"/>
                  </a:lnTo>
                  <a:lnTo>
                    <a:pt x="19895" y="1728"/>
                  </a:lnTo>
                  <a:lnTo>
                    <a:pt x="21600" y="17280"/>
                  </a:lnTo>
                  <a:lnTo>
                    <a:pt x="9663" y="21600"/>
                  </a:lnTo>
                  <a:lnTo>
                    <a:pt x="0" y="13824"/>
                  </a:lnTo>
                  <a:close/>
                  <a:moveTo>
                    <a:pt x="0" y="13824"/>
                  </a:moveTo>
                </a:path>
              </a:pathLst>
            </a:custGeom>
            <a:solidFill>
              <a:srgbClr val="6F89F7"/>
            </a:solidFill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1266"/>
            </a:p>
          </p:txBody>
        </p:sp>
      </p:grpSp>
      <p:sp>
        <p:nvSpPr>
          <p:cNvPr id="16" name="Rectangle 3"/>
          <p:cNvSpPr>
            <a:spLocks/>
          </p:cNvSpPr>
          <p:nvPr/>
        </p:nvSpPr>
        <p:spPr bwMode="auto">
          <a:xfrm>
            <a:off x="2211586" y="276821"/>
            <a:ext cx="7768828" cy="144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ctr"/>
          <a:lstStyle/>
          <a:p>
            <a:pPr marL="40182" algn="ctr">
              <a:lnSpc>
                <a:spcPct val="40000"/>
              </a:lnSpc>
            </a:pPr>
            <a:r>
              <a:rPr lang="en-US" sz="3797" b="1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Contiguity</a:t>
            </a:r>
          </a:p>
          <a:p>
            <a:pPr marL="40182" algn="ctr">
              <a:lnSpc>
                <a:spcPct val="40000"/>
              </a:lnSpc>
            </a:pPr>
            <a: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  <a:t/>
            </a:r>
            <a:b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</a:br>
            <a:r>
              <a:rPr lang="en-US" sz="1687" dirty="0">
                <a:solidFill>
                  <a:srgbClr val="008712"/>
                </a:solidFill>
                <a:latin typeface="Trebuchet MS Bold"/>
                <a:ea typeface="ＭＳ Ｐゴシック" charset="0"/>
                <a:cs typeface="Apple SD 산돌고딕 Neo 일반체" charset="0"/>
                <a:sym typeface="ChunkFive Roman" charset="0"/>
              </a:rPr>
              <a:t>Examples</a:t>
            </a:r>
            <a: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  <a:t/>
            </a:r>
            <a:b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</a:br>
            <a:endParaRPr lang="en-US" sz="3516" dirty="0">
              <a:solidFill>
                <a:srgbClr val="008712"/>
              </a:solidFill>
              <a:latin typeface="Trebuchet MS Bold"/>
              <a:ea typeface="Apple SD 산돌고딕 Neo 일반체" charset="0"/>
              <a:cs typeface="Apple SD 산돌고딕 Neo 일반체" charset="0"/>
              <a:sym typeface="ChunkFive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56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/>
          </p:cNvSpPr>
          <p:nvPr/>
        </p:nvSpPr>
        <p:spPr bwMode="auto">
          <a:xfrm>
            <a:off x="1318617" y="-62508"/>
            <a:ext cx="9563695" cy="7072313"/>
          </a:xfrm>
          <a:prstGeom prst="rect">
            <a:avLst/>
          </a:prstGeom>
          <a:gradFill rotWithShape="0">
            <a:gsLst>
              <a:gs pos="0">
                <a:srgbClr val="D8D8D8"/>
              </a:gs>
              <a:gs pos="100000">
                <a:srgbClr val="FFFFFF"/>
              </a:gs>
            </a:gsLst>
            <a:lin ang="1764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266"/>
          </a:p>
        </p:txBody>
      </p:sp>
      <p:grpSp>
        <p:nvGrpSpPr>
          <p:cNvPr id="72708" name="Group 4"/>
          <p:cNvGrpSpPr>
            <a:grpSpLocks/>
          </p:cNvGrpSpPr>
          <p:nvPr/>
        </p:nvGrpSpPr>
        <p:grpSpPr bwMode="auto">
          <a:xfrm>
            <a:off x="5956474" y="1688827"/>
            <a:ext cx="3107531" cy="4661297"/>
            <a:chOff x="0" y="0"/>
            <a:chExt cx="2784" cy="4176"/>
          </a:xfrm>
        </p:grpSpPr>
        <p:pic>
          <p:nvPicPr>
            <p:cNvPr id="72706" name="Picture 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40"/>
              <a:ext cx="2688" cy="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707" name="Picture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84" cy="4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2711" name="Group 7"/>
          <p:cNvGrpSpPr>
            <a:grpSpLocks/>
          </p:cNvGrpSpPr>
          <p:nvPr/>
        </p:nvGrpSpPr>
        <p:grpSpPr bwMode="auto">
          <a:xfrm>
            <a:off x="8096250" y="410765"/>
            <a:ext cx="1937742" cy="1294805"/>
            <a:chOff x="0" y="0"/>
            <a:chExt cx="1736" cy="1160"/>
          </a:xfrm>
        </p:grpSpPr>
        <p:sp>
          <p:nvSpPr>
            <p:cNvPr id="72709" name="Rectangle 5"/>
            <p:cNvSpPr>
              <a:spLocks/>
            </p:cNvSpPr>
            <p:nvPr/>
          </p:nvSpPr>
          <p:spPr bwMode="auto">
            <a:xfrm>
              <a:off x="48" y="40"/>
              <a:ext cx="1640" cy="102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pic>
          <p:nvPicPr>
            <p:cNvPr id="72710" name="Picture 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36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2712" name="Rectangle 8"/>
          <p:cNvSpPr>
            <a:spLocks noGrp="1" noChangeArrowheads="1"/>
          </p:cNvSpPr>
          <p:nvPr>
            <p:ph idx="1"/>
          </p:nvPr>
        </p:nvSpPr>
        <p:spPr>
          <a:xfrm>
            <a:off x="2059782" y="5661422"/>
            <a:ext cx="3950271" cy="1294805"/>
          </a:xfrm>
          <a:ln/>
        </p:spPr>
        <p:txBody>
          <a:bodyPr vert="horz" lIns="0" tIns="45720" rIns="116999" bIns="45720" rtlCol="0">
            <a:normAutofit/>
          </a:bodyPr>
          <a:lstStyle/>
          <a:p>
            <a:pPr marL="382847" indent="-342665">
              <a:buNone/>
            </a:pPr>
            <a:r>
              <a:rPr lang="en-US" sz="1687" dirty="0">
                <a:solidFill>
                  <a:srgbClr val="3F3F3F"/>
                </a:solidFill>
              </a:rPr>
              <a:t>Network analysis </a:t>
            </a:r>
            <a:br>
              <a:rPr lang="en-US" sz="1687" dirty="0">
                <a:solidFill>
                  <a:srgbClr val="3F3F3F"/>
                </a:solidFill>
              </a:rPr>
            </a:br>
            <a:r>
              <a:rPr lang="en-US" sz="1687" dirty="0">
                <a:solidFill>
                  <a:srgbClr val="3F3F3F"/>
                </a:solidFill>
              </a:rPr>
              <a:t>(e.g., streets, sewer/water systems, stream systems) </a:t>
            </a:r>
          </a:p>
        </p:txBody>
      </p:sp>
      <p:grpSp>
        <p:nvGrpSpPr>
          <p:cNvPr id="72717" name="Group 13"/>
          <p:cNvGrpSpPr>
            <a:grpSpLocks/>
          </p:cNvGrpSpPr>
          <p:nvPr/>
        </p:nvGrpSpPr>
        <p:grpSpPr bwMode="auto">
          <a:xfrm>
            <a:off x="2363391" y="2125266"/>
            <a:ext cx="3286126" cy="3402211"/>
            <a:chOff x="0" y="-40"/>
            <a:chExt cx="2944" cy="3048"/>
          </a:xfrm>
        </p:grpSpPr>
        <p:grpSp>
          <p:nvGrpSpPr>
            <p:cNvPr id="72715" name="Group 11"/>
            <p:cNvGrpSpPr>
              <a:grpSpLocks/>
            </p:cNvGrpSpPr>
            <p:nvPr/>
          </p:nvGrpSpPr>
          <p:grpSpPr bwMode="auto">
            <a:xfrm>
              <a:off x="8" y="-40"/>
              <a:ext cx="2936" cy="3048"/>
              <a:chOff x="0" y="0"/>
              <a:chExt cx="2936" cy="3048"/>
            </a:xfrm>
          </p:grpSpPr>
          <p:pic>
            <p:nvPicPr>
              <p:cNvPr id="72713" name="Picture 9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40"/>
                <a:ext cx="2847" cy="2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714" name="Picture 1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36" cy="3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2716" name="Rectangle 12"/>
            <p:cNvSpPr>
              <a:spLocks/>
            </p:cNvSpPr>
            <p:nvPr/>
          </p:nvSpPr>
          <p:spPr bwMode="auto">
            <a:xfrm>
              <a:off x="0" y="2664"/>
              <a:ext cx="1199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40" bIns="0">
              <a:spAutoFit/>
            </a:bodyPr>
            <a:lstStyle/>
            <a:p>
              <a:pPr marL="40182"/>
              <a:r>
                <a:rPr lang="en-US" sz="984">
                  <a:ea typeface="ＭＳ Ｐゴシック" charset="0"/>
                  <a:cs typeface="Arial" charset="0"/>
                </a:rPr>
                <a:t>(Source: www.esri.com) </a:t>
              </a:r>
            </a:p>
          </p:txBody>
        </p:sp>
      </p:grpSp>
      <p:grpSp>
        <p:nvGrpSpPr>
          <p:cNvPr id="72722" name="Group 18"/>
          <p:cNvGrpSpPr>
            <a:grpSpLocks/>
          </p:cNvGrpSpPr>
          <p:nvPr/>
        </p:nvGrpSpPr>
        <p:grpSpPr bwMode="auto">
          <a:xfrm>
            <a:off x="8382000" y="455414"/>
            <a:ext cx="1523628" cy="1144117"/>
            <a:chOff x="0" y="0"/>
            <a:chExt cx="1365" cy="1025"/>
          </a:xfrm>
        </p:grpSpPr>
        <p:sp>
          <p:nvSpPr>
            <p:cNvPr id="72718" name="Line 14"/>
            <p:cNvSpPr>
              <a:spLocks noChangeShapeType="1"/>
            </p:cNvSpPr>
            <p:nvPr/>
          </p:nvSpPr>
          <p:spPr bwMode="auto">
            <a:xfrm rot="10800000" flipH="1">
              <a:off x="0" y="334"/>
              <a:ext cx="762" cy="691"/>
            </a:xfrm>
            <a:prstGeom prst="line">
              <a:avLst/>
            </a:prstGeom>
            <a:noFill/>
            <a:ln w="38100" cap="flat">
              <a:solidFill>
                <a:srgbClr val="40458C"/>
              </a:solidFill>
              <a:prstDash val="solid"/>
              <a:round/>
              <a:headEnd type="none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1266"/>
            </a:p>
          </p:txBody>
        </p:sp>
        <p:grpSp>
          <p:nvGrpSpPr>
            <p:cNvPr id="72721" name="Group 17"/>
            <p:cNvGrpSpPr>
              <a:grpSpLocks/>
            </p:cNvGrpSpPr>
            <p:nvPr/>
          </p:nvGrpSpPr>
          <p:grpSpPr bwMode="auto">
            <a:xfrm>
              <a:off x="762" y="0"/>
              <a:ext cx="603" cy="334"/>
              <a:chOff x="0" y="0"/>
              <a:chExt cx="602" cy="334"/>
            </a:xfrm>
          </p:grpSpPr>
          <p:sp>
            <p:nvSpPr>
              <p:cNvPr id="72719" name="Line 15"/>
              <p:cNvSpPr>
                <a:spLocks noChangeShapeType="1"/>
              </p:cNvSpPr>
              <p:nvPr/>
            </p:nvSpPr>
            <p:spPr bwMode="auto">
              <a:xfrm rot="10800000" flipH="1">
                <a:off x="0" y="0"/>
                <a:ext cx="106" cy="333"/>
              </a:xfrm>
              <a:prstGeom prst="line">
                <a:avLst/>
              </a:prstGeom>
              <a:noFill/>
              <a:ln w="38100" cap="flat">
                <a:solidFill>
                  <a:srgbClr val="40458C"/>
                </a:solidFill>
                <a:prstDash val="solid"/>
                <a:round/>
                <a:headEnd type="none" w="med" len="med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sz="1266"/>
              </a:p>
            </p:txBody>
          </p:sp>
          <p:sp>
            <p:nvSpPr>
              <p:cNvPr id="72720" name="Line 16"/>
              <p:cNvSpPr>
                <a:spLocks noChangeShapeType="1"/>
              </p:cNvSpPr>
              <p:nvPr/>
            </p:nvSpPr>
            <p:spPr bwMode="auto">
              <a:xfrm rot="10800000" flipH="1">
                <a:off x="0" y="168"/>
                <a:ext cx="602" cy="166"/>
              </a:xfrm>
              <a:prstGeom prst="line">
                <a:avLst/>
              </a:prstGeom>
              <a:noFill/>
              <a:ln w="38100" cap="flat">
                <a:solidFill>
                  <a:srgbClr val="40458C"/>
                </a:solidFill>
                <a:prstDash val="solid"/>
                <a:round/>
                <a:headEnd type="none" w="med" len="med"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sz="1266"/>
              </a:p>
            </p:txBody>
          </p:sp>
        </p:grpSp>
      </p:grpSp>
      <p:sp>
        <p:nvSpPr>
          <p:cNvPr id="21" name="Rectangle 3"/>
          <p:cNvSpPr>
            <a:spLocks/>
          </p:cNvSpPr>
          <p:nvPr/>
        </p:nvSpPr>
        <p:spPr bwMode="auto">
          <a:xfrm>
            <a:off x="2211586" y="276821"/>
            <a:ext cx="7768828" cy="144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40" bIns="0" anchor="ctr"/>
          <a:lstStyle/>
          <a:p>
            <a:pPr marL="40182" algn="ctr">
              <a:lnSpc>
                <a:spcPct val="40000"/>
              </a:lnSpc>
            </a:pPr>
            <a:r>
              <a:rPr lang="en-US" sz="3797" b="1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Connectivity</a:t>
            </a:r>
          </a:p>
          <a:p>
            <a:pPr marL="40182" algn="ctr">
              <a:lnSpc>
                <a:spcPct val="40000"/>
              </a:lnSpc>
            </a:pPr>
            <a: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  <a:t/>
            </a:r>
            <a:b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</a:br>
            <a:r>
              <a:rPr lang="en-US" sz="1687" dirty="0">
                <a:solidFill>
                  <a:srgbClr val="008712"/>
                </a:solidFill>
                <a:latin typeface="Trebuchet MS Bold"/>
                <a:ea typeface="ＭＳ Ｐゴシック" charset="0"/>
                <a:cs typeface="Trebuchet MS Bold"/>
                <a:sym typeface="ChunkFive Roman" charset="0"/>
              </a:rPr>
              <a:t>Examples</a:t>
            </a:r>
            <a: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  <a:t/>
            </a:r>
            <a:br>
              <a:rPr lang="en-US" sz="3516" dirty="0">
                <a:solidFill>
                  <a:srgbClr val="008712"/>
                </a:solidFill>
                <a:latin typeface="Trebuchet MS Bold"/>
                <a:ea typeface="Apple SD 산돌고딕 Neo 일반체" charset="0"/>
                <a:cs typeface="Apple SD 산돌고딕 Neo 일반체" charset="0"/>
                <a:sym typeface="ChunkFive Roman" charset="0"/>
              </a:rPr>
            </a:br>
            <a:endParaRPr lang="en-US" sz="3516" dirty="0">
              <a:solidFill>
                <a:srgbClr val="008712"/>
              </a:solidFill>
              <a:latin typeface="Trebuchet MS Bold"/>
              <a:ea typeface="Apple SD 산돌고딕 Neo 일반체" charset="0"/>
              <a:cs typeface="Apple SD 산돌고딕 Neo 일반체" charset="0"/>
              <a:sym typeface="ChunkFive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4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AD204148-894E-432D-8CCA-30ED58A02BAC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0BA57837-6227-40AC-B96E-12B053EAA2AA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27BB856D-5BB4-422E-8E69-DFB33628C7C3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</TotalTime>
  <Words>1459</Words>
  <Application>Microsoft Office PowerPoint</Application>
  <PresentationFormat>Widescreen</PresentationFormat>
  <Paragraphs>243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88" baseType="lpstr">
      <vt:lpstr>MS PGothic</vt:lpstr>
      <vt:lpstr>MS PGothic</vt:lpstr>
      <vt:lpstr>Apple SD 산돌고딕 Neo 볼드체</vt:lpstr>
      <vt:lpstr>Apple SD 산돌고딕 Neo 일반체</vt:lpstr>
      <vt:lpstr>Arial</vt:lpstr>
      <vt:lpstr>Arial Bold</vt:lpstr>
      <vt:lpstr>Arial Italic</vt:lpstr>
      <vt:lpstr>Calibri</vt:lpstr>
      <vt:lpstr>Calibri Light</vt:lpstr>
      <vt:lpstr>Cambria</vt:lpstr>
      <vt:lpstr>Cambria Bold</vt:lpstr>
      <vt:lpstr>ChunkFive Roman</vt:lpstr>
      <vt:lpstr>Georgia</vt:lpstr>
      <vt:lpstr>Georgia Bold</vt:lpstr>
      <vt:lpstr>Georgia Bold Italic</vt:lpstr>
      <vt:lpstr>Georgia Italic</vt:lpstr>
      <vt:lpstr>Lucida Grande</vt:lpstr>
      <vt:lpstr>Tahoma Bold</vt:lpstr>
      <vt:lpstr>Times New Roman</vt:lpstr>
      <vt:lpstr>Times New Roman Bold</vt:lpstr>
      <vt:lpstr>Times New Roman Bold Italic</vt:lpstr>
      <vt:lpstr>Trebuchet MS</vt:lpstr>
      <vt:lpstr>Trebuchet MS Bold</vt:lpstr>
      <vt:lpstr>Wingdings</vt:lpstr>
      <vt:lpstr>ヒラギノ明朝 ProN W3</vt:lpstr>
      <vt:lpstr>ヒラギノ明朝 ProN W6</vt:lpstr>
      <vt:lpstr>ヒラギノ角ゴ ProN W3</vt:lpstr>
      <vt:lpstr>ヒラギノ角ゴ ProN W6</vt:lpstr>
      <vt:lpstr>Office Theme</vt:lpstr>
      <vt:lpstr>GIS Workshop</vt:lpstr>
      <vt:lpstr>Intro to GIS </vt:lpstr>
      <vt:lpstr>Intro to GIS</vt:lpstr>
      <vt:lpstr>PowerPoint Presentation</vt:lpstr>
      <vt:lpstr>Georelational Model (Vector Features)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You Need to Know About a GIS dataset</vt:lpstr>
      <vt:lpstr>Map Projection</vt:lpstr>
      <vt:lpstr>PowerPoint Presentation</vt:lpstr>
      <vt:lpstr>Just a Reminder… </vt:lpstr>
      <vt:lpstr>PowerPoint Presentation</vt:lpstr>
      <vt:lpstr>PowerPoint Presentation</vt:lpstr>
      <vt:lpstr>PowerPoint Presentation</vt:lpstr>
      <vt:lpstr>Map Elements Appear on Most Maps</vt:lpstr>
      <vt:lpstr>Joins</vt:lpstr>
      <vt:lpstr>Two tables</vt:lpstr>
      <vt:lpstr>One joined table</vt:lpstr>
      <vt:lpstr>Spatial Join</vt:lpstr>
      <vt:lpstr>Point in Polygon Analysis</vt:lpstr>
      <vt:lpstr>PowerPoint Presentation</vt:lpstr>
      <vt:lpstr>Join Polygons to Points</vt:lpstr>
      <vt:lpstr>PowerPoint Presentation</vt:lpstr>
      <vt:lpstr>Join Points to Polygon</vt:lpstr>
      <vt:lpstr>Find Features with Particular Attributes</vt:lpstr>
      <vt:lpstr>Tabular/Attribute Query: Boolean Logic</vt:lpstr>
      <vt:lpstr>Query Operators Access &amp; ArcGIS</vt:lpstr>
      <vt:lpstr>Boolean Logic or Set Theory </vt:lpstr>
      <vt:lpstr>Selecting Features</vt:lpstr>
      <vt:lpstr>Selection Tools</vt:lpstr>
      <vt:lpstr>Spatial Query Examples </vt:lpstr>
      <vt:lpstr>Select by Location</vt:lpstr>
      <vt:lpstr>Spatial Query Examples</vt:lpstr>
      <vt:lpstr>PowerPoint Presentation</vt:lpstr>
      <vt:lpstr>Geoprocessing Tools</vt:lpstr>
      <vt:lpstr>Merge Tool</vt:lpstr>
      <vt:lpstr>Clip Tool - Polygons</vt:lpstr>
      <vt:lpstr>Clip Tool - Lines</vt:lpstr>
      <vt:lpstr>Buffer Tool</vt:lpstr>
      <vt:lpstr>Intersect Tool</vt:lpstr>
      <vt:lpstr>Data Type</vt:lpstr>
      <vt:lpstr>PowerPoint Presentation</vt:lpstr>
      <vt:lpstr>Launch ArcGIS</vt:lpstr>
      <vt:lpstr>ArcGIS Interface- Catalog</vt:lpstr>
      <vt:lpstr>PowerPoint Presentation</vt:lpstr>
      <vt:lpstr>Connect ‘ W2_ScaleGeneration’ folder and ‘W8_Join Middlesex ‘ folder</vt:lpstr>
      <vt:lpstr>ArcMap:  Table of Contents</vt:lpstr>
      <vt:lpstr>PowerPoint Presentation</vt:lpstr>
      <vt:lpstr>ArcMap: Standard Toolbar</vt:lpstr>
      <vt:lpstr>Select Features</vt:lpstr>
      <vt:lpstr>Selection- by Attribute/by location</vt:lpstr>
      <vt:lpstr>PowerPoint Presentation</vt:lpstr>
      <vt:lpstr>PowerPoint Presentation</vt:lpstr>
      <vt:lpstr>Join data from excel file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GIS Workshop</dc:title>
  <dc:creator>yc725</dc:creator>
  <cp:lastModifiedBy>yc725</cp:lastModifiedBy>
  <cp:revision>21</cp:revision>
  <dcterms:created xsi:type="dcterms:W3CDTF">2015-12-17T21:19:38Z</dcterms:created>
  <dcterms:modified xsi:type="dcterms:W3CDTF">2015-12-18T17:07:07Z</dcterms:modified>
</cp:coreProperties>
</file>